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59"/>
  </p:notesMasterIdLst>
  <p:sldIdLst>
    <p:sldId id="256" r:id="rId5"/>
    <p:sldId id="4680" r:id="rId6"/>
    <p:sldId id="4570" r:id="rId7"/>
    <p:sldId id="4678" r:id="rId8"/>
    <p:sldId id="4654" r:id="rId9"/>
    <p:sldId id="4656" r:id="rId10"/>
    <p:sldId id="4657" r:id="rId11"/>
    <p:sldId id="4658" r:id="rId12"/>
    <p:sldId id="4659" r:id="rId13"/>
    <p:sldId id="4660" r:id="rId14"/>
    <p:sldId id="4661" r:id="rId15"/>
    <p:sldId id="4662" r:id="rId16"/>
    <p:sldId id="4663" r:id="rId17"/>
    <p:sldId id="4682" r:id="rId18"/>
    <p:sldId id="4681" r:id="rId19"/>
    <p:sldId id="4664" r:id="rId20"/>
    <p:sldId id="4683" r:id="rId21"/>
    <p:sldId id="4665" r:id="rId22"/>
    <p:sldId id="4666" r:id="rId23"/>
    <p:sldId id="4667" r:id="rId24"/>
    <p:sldId id="4668" r:id="rId25"/>
    <p:sldId id="4669" r:id="rId26"/>
    <p:sldId id="4670" r:id="rId27"/>
    <p:sldId id="4671" r:id="rId28"/>
    <p:sldId id="4672" r:id="rId29"/>
    <p:sldId id="4673" r:id="rId30"/>
    <p:sldId id="4674" r:id="rId31"/>
    <p:sldId id="4675" r:id="rId32"/>
    <p:sldId id="4676" r:id="rId33"/>
    <p:sldId id="4677" r:id="rId34"/>
    <p:sldId id="4636" r:id="rId35"/>
    <p:sldId id="4679" r:id="rId36"/>
    <p:sldId id="4639" r:id="rId37"/>
    <p:sldId id="4641" r:id="rId38"/>
    <p:sldId id="4642" r:id="rId39"/>
    <p:sldId id="4638" r:id="rId40"/>
    <p:sldId id="4644" r:id="rId41"/>
    <p:sldId id="4605" r:id="rId42"/>
    <p:sldId id="4606" r:id="rId43"/>
    <p:sldId id="4685" r:id="rId44"/>
    <p:sldId id="4684" r:id="rId45"/>
    <p:sldId id="4607" r:id="rId46"/>
    <p:sldId id="4574" r:id="rId47"/>
    <p:sldId id="4576" r:id="rId48"/>
    <p:sldId id="4577" r:id="rId49"/>
    <p:sldId id="4632" r:id="rId50"/>
    <p:sldId id="4582" r:id="rId51"/>
    <p:sldId id="4602" r:id="rId52"/>
    <p:sldId id="4601" r:id="rId53"/>
    <p:sldId id="4603" r:id="rId54"/>
    <p:sldId id="4688" r:id="rId55"/>
    <p:sldId id="4583" r:id="rId56"/>
    <p:sldId id="4633" r:id="rId57"/>
    <p:sldId id="4687" r:id="rId58"/>
  </p:sldIdLst>
  <p:sldSz cx="12192000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71F72A-AD35-008A-0071-72BA93078D5C}" name="Joseph Gonzalez" initials="JG" userId="S::jegonzal@BERKELEY.EDU::11b83800-80ae-4019-a754-e37981ea00b6" providerId="AD"/>
  <p188:author id="{096AC94B-F497-4EFD-5582-3384C9AC4587}" name="Narges Norouzi" initials="" userId="S::norouzi@BERKELEY.EDU::9f8e1a45-5bbf-4e9e-9184-8e17f4a6ab5f" providerId="AD"/>
  <p188:author id="{B1B331D7-DDD9-23F2-0CA6-3D3029BFA8F3}" name="Ozan Bayiz" initials="OB" userId="S::ozanbayiz@BERKELEY.EDU::4840682e-2c2d-46f3-8cfd-c324427bbe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53B"/>
    <a:srgbClr val="A3AFFF"/>
    <a:srgbClr val="636EFA"/>
    <a:srgbClr val="00C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FA49BE-9031-434A-B886-91016DF87D2D}" v="102" dt="2025-10-09T04:12:44.203"/>
    <p1510:client id="{936B696F-69B6-B34E-BDC5-AAC14CABD4F5}" v="1217" dt="2025-10-09T05:07:25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47"/>
    <p:restoredTop sz="83587"/>
  </p:normalViewPr>
  <p:slideViewPr>
    <p:cSldViewPr snapToGrid="0">
      <p:cViewPr varScale="1">
        <p:scale>
          <a:sx n="99" d="100"/>
          <a:sy n="99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gs" Target="tags/tag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10CA-17C9-B34B-A2BF-57EA524460F6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C9891-9962-9441-A721-FD8C92AA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tau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78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6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28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064F-D9F2-C8E0-1A7A-CC578752A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7E061-1DF2-E968-48FA-5A021A0C4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712D8-D2C7-46C5-0B8F-CA3224C0E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tau 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77EEF-7A4A-00D0-43D0-BDB4F7C6E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06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78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75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B51E4-340B-84E4-9F0F-17641EDFB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1FCFD-F0E8-3F8E-F6FE-78239C498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45F61-0070-B8C9-9605-DD7C79CC2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321D9-3CD8-E35C-2682-72394D9BB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10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95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4A82-2DD0-3B59-DD56-A71E5A29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B03F7-C033-C9D0-263A-5117E70D5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777DD-550B-C45C-9DC7-4C36C8450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70096-31E2-C2B7-2910-0CB2B8D20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4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31646-AF8D-BCB6-5236-C72C7744D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989D2-995C-C2E2-DF5C-D64ABE3FE6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F2698-1E69-B1B2-C37C-0840C1BDB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91374-1BE1-A731-3A97-3337E348D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00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F660-1AA4-61CA-9998-FFA1A60C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68AFE-E3C7-983B-6491-F1499B3960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93E7D-1A79-9AD2-AEB8-49306DA4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29A91-85B0-7C04-BDAE-8ED34BBCB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8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0349A-9A34-BC5E-4CB5-F50E45B5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527D9-204A-D672-8AC6-BBC0FFD77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071D8-095B-A547-2E94-3A4BBCEE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239F2-1D81-9440-8512-F815CE506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78E58-A300-BFC5-477C-C1FA5520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FF9FA-5A2E-6163-3132-D02C5DA0A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BCAD1-1ACE-907F-F5A9-77FF0BC70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\alpha = U^T (w-w^*)</a:t>
            </a:r>
          </a:p>
          <a:p>
            <a:r>
              <a:rPr lang="en-US"/>
              <a:t>U * \alpha = U * U^T (w-w^*) = w-w^*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5A1D-6C82-7FF8-7313-2978FDB24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9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BF64-1DBA-A8CF-C401-3DFA279F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D9C38-BF78-D833-07E0-90AC47A29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E44F2-BBA8-36AD-09C2-235782276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\alpha = U^T (w-w^*)</a:t>
            </a:r>
          </a:p>
          <a:p>
            <a:r>
              <a:rPr lang="en-US"/>
              <a:t>U * \alpha = U * U^T (w-w^*) = w-w^*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2787-8985-AC0F-2489-A261B1976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goal earlier and then the derivation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F52B-C155-9288-C5F8-97BC96C4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541D9-F4FA-8C20-3A43-09BE2EDD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6302B-4CE9-C89B-5BBB-A0E80110E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goal earlier and then the derivation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EEE76-C5F7-14DE-B4B9-5E9E91B6E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04D2-B6E8-C825-A640-47D6160B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6B702-E650-1CF9-2FFF-5AFD3521A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F7BEF-9F1D-BB5F-D457-DEC3C3170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7603-BB9D-8C08-F02B-07569CDB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1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09CF68-5EA9-58C3-1615-E7ED5142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ctr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5C3985-6E75-9EE7-0E2F-009220A26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C392481-B1EE-EB04-B061-D01F220E0F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4367213"/>
            <a:ext cx="10515601" cy="646112"/>
          </a:xfrm>
        </p:spPr>
        <p:txBody>
          <a:bodyPr>
            <a:normAutofit/>
          </a:bodyPr>
          <a:lstStyle>
            <a:lvl1pPr marL="0" indent="0">
              <a:buNone/>
              <a:defRPr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89343-41CB-7938-E014-4524C31978FF}"/>
              </a:ext>
            </a:extLst>
          </p:cNvPr>
          <p:cNvSpPr txBox="1"/>
          <p:nvPr/>
        </p:nvSpPr>
        <p:spPr>
          <a:xfrm>
            <a:off x="538164" y="5186856"/>
            <a:ext cx="7076582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799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sz="1799" b="1">
              <a:effectLst/>
            </a:endParaRPr>
          </a:p>
          <a:p>
            <a:pPr rtl="0"/>
            <a:r>
              <a:rPr lang="en-US" sz="1799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 sz="179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0858F-75D4-BD07-B267-464BC0937BF3}"/>
              </a:ext>
            </a:extLst>
          </p:cNvPr>
          <p:cNvSpPr txBox="1"/>
          <p:nvPr userDrawn="1"/>
        </p:nvSpPr>
        <p:spPr>
          <a:xfrm>
            <a:off x="538163" y="5186855"/>
            <a:ext cx="707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b="1">
              <a:effectLst/>
            </a:endParaRPr>
          </a:p>
          <a:p>
            <a:pPr rtl="0"/>
            <a:r>
              <a:rPr lang="en-US" sz="1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93D2-F510-63E8-453E-5C367C4B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365126"/>
            <a:ext cx="1156716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54EB-7E10-2440-F7F1-391607CBD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763355"/>
            <a:ext cx="5673566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8D53E-0A09-FA2A-C0B2-AB017F686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" y="2587267"/>
            <a:ext cx="56735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172AB-5A4A-DB17-C1E1-8EE7DFF6C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8074" y="1763355"/>
            <a:ext cx="570150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C119E-793B-2129-CF17-1F3D7BBE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8074" y="2587267"/>
            <a:ext cx="570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3F166-709A-4294-C207-45D380DF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6E6E9-CB8F-25DF-1351-57B8B9C1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5267F-A6C2-9C10-0B70-D7D178C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ADE8D-69E3-C2B9-1730-53FF077AD17D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54767-0AB8-33F2-9CA6-7B9D81E6CB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4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680-B66A-9A6F-1136-AAF66502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061C7-3026-1192-789C-FDE5F605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3BC56-6A03-8BF0-7B0E-9C9DAAB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98C5A-D0BF-A462-7AB7-ABB02344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0DCAA-93E9-25C1-569C-B4A13D9F19EA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961CA-2B4B-1CF0-EBB2-E04D2A6F9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4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BA756-70C6-4C85-E4F7-D160E3E3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7A4BD-1714-AB43-0984-32F91971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C6DA-4D50-57C4-27EF-903CE297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901F4-57C1-8DC8-6327-A91D295FCA75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5AF6C-B9D8-B392-4BE9-45299C2D1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684" y="457200"/>
            <a:ext cx="7367896" cy="5738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057401"/>
            <a:ext cx="3932237" cy="4137917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65050-2017-3B02-B6F9-59C48BF85B95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1CBBCB-2BE2-701F-6992-A882D2155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9C22-0C6F-8794-030C-21EFDAE2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81138-CA67-3ED0-38B4-45AEE2ED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399"/>
            </a:lvl3pPr>
            <a:lvl4pPr marL="1371542" indent="0">
              <a:buNone/>
              <a:defRPr sz="1999"/>
            </a:lvl4pPr>
            <a:lvl5pPr marL="1828721" indent="0">
              <a:buNone/>
              <a:defRPr sz="1999"/>
            </a:lvl5pPr>
            <a:lvl6pPr marL="2285902" indent="0">
              <a:buNone/>
              <a:defRPr sz="1999"/>
            </a:lvl6pPr>
            <a:lvl7pPr marL="2743083" indent="0">
              <a:buNone/>
              <a:defRPr sz="1999"/>
            </a:lvl7pPr>
            <a:lvl8pPr marL="3200264" indent="0">
              <a:buNone/>
              <a:defRPr sz="1999"/>
            </a:lvl8pPr>
            <a:lvl9pPr marL="3657444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3F3D-758F-E804-9847-6D89A0A3A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93F99-67D6-ED3E-2EFE-F43574BE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2418-869C-D9A5-F664-9684326A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09CB-310C-0FB2-BFE0-8E6FD9F2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4FAA6-021A-7223-A603-FE21C8BE7F68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89DBA-8BCA-49B4-9E5F-7924021BB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6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804443-13C1-267F-6A3F-BDECB02FD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646" y="4327491"/>
            <a:ext cx="10545762" cy="1246187"/>
          </a:xfrm>
        </p:spPr>
        <p:txBody>
          <a:bodyPr>
            <a:noAutofit/>
          </a:bodyPr>
          <a:lstStyle>
            <a:lvl1pPr marL="0" indent="0" rtl="0">
              <a:buNone/>
              <a:defRPr sz="1999" b="0"/>
            </a:lvl1pPr>
          </a:lstStyle>
          <a:p>
            <a:pPr rtl="0"/>
            <a:r>
              <a:rPr lang="en-US" b="1">
                <a:effectLst/>
              </a:rPr>
              <a:t>Credit: </a:t>
            </a:r>
          </a:p>
          <a:p>
            <a:pPr rtl="0"/>
            <a:endParaRPr lang="en-US" b="1">
              <a:effectLst/>
            </a:endParaRPr>
          </a:p>
          <a:p>
            <a:pPr rtl="0"/>
            <a:r>
              <a:rPr lang="en-US" b="1">
                <a:effectLst/>
              </a:rPr>
              <a:t>Resources: </a:t>
            </a:r>
          </a:p>
        </p:txBody>
      </p:sp>
    </p:spTree>
    <p:extLst>
      <p:ext uri="{BB962C8B-B14F-4D97-AF65-F5344CB8AC3E}">
        <p14:creationId xmlns:p14="http://schemas.microsoft.com/office/powerpoint/2010/main" val="4617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/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2B0F8-E234-1A9C-9429-D1758DA1B7F1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F1970-F7A9-1200-5BD3-D9BE457EE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3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5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/>
        </p:nvSpPr>
        <p:spPr>
          <a:xfrm>
            <a:off x="0" y="0"/>
            <a:ext cx="4511685" cy="685799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05" y="268440"/>
            <a:ext cx="7055476" cy="59268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579571"/>
            <a:ext cx="3932237" cy="3615747"/>
          </a:xfrm>
        </p:spPr>
        <p:txBody>
          <a:bodyPr/>
          <a:lstStyle>
            <a:lvl1pPr marL="0" indent="0">
              <a:buNone/>
              <a:defRPr sz="1601">
                <a:solidFill>
                  <a:schemeClr val="bg2"/>
                </a:solidFill>
              </a:defRPr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24105" y="6356352"/>
            <a:ext cx="33292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52A9D5D-6380-BE49-71FE-444018CE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0"/>
            <a:ext cx="3932237" cy="2136105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CB7FA-2454-F7F3-C7D2-F917C76501C9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B8CC5B-1445-E798-0766-E2EBFC677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 userDrawn="1"/>
        </p:nvSpPr>
        <p:spPr>
          <a:xfrm>
            <a:off x="0" y="0"/>
            <a:ext cx="588917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628900"/>
            <a:ext cx="5282837" cy="160020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590" y="457200"/>
            <a:ext cx="5677989" cy="5738115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1"/>
                </a:solidFill>
              </a:defRPr>
            </a:lvl2pPr>
            <a:lvl3pPr>
              <a:defRPr sz="2400">
                <a:solidFill>
                  <a:schemeClr val="accent1"/>
                </a:solidFill>
              </a:defRPr>
            </a:lvl3pPr>
            <a:lvl4pPr>
              <a:defRPr sz="2000">
                <a:solidFill>
                  <a:schemeClr val="accent1"/>
                </a:solidFill>
              </a:defRPr>
            </a:lvl4pPr>
            <a:lvl5pPr>
              <a:defRPr sz="2000">
                <a:solidFill>
                  <a:schemeClr val="accent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1590" y="6356350"/>
            <a:ext cx="2637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A263F-4C58-91BA-81F9-C5295DD89528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96F85B-F0E3-639D-1010-EE9FA07579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61879-7B8F-5C41-A0B3-B861FE8F4D69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5AEA7-BB84-02B1-2CEF-5C28B25391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8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pattFill prst="wd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A1AB5-9309-3737-AA02-188864955806}"/>
              </a:ext>
            </a:extLst>
          </p:cNvPr>
          <p:cNvSpPr/>
          <p:nvPr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94FA8-0B6F-0C57-E2FB-64AE0BB7C8D8}"/>
              </a:ext>
            </a:extLst>
          </p:cNvPr>
          <p:cNvSpPr/>
          <p:nvPr userDrawn="1"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976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3445-0A82-E690-BB54-F15468B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9871-AEE2-A705-9CCA-336F0AA9F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BD516-EB8F-2718-E8E7-9765DD403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5E9D-B34F-1803-90E9-6FECE940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1766A-59E5-3384-7AD2-8E5CD470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FA8E-40E9-C5A7-F165-27F1AC2C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868CD4-9BC8-F776-A5D9-0F48E81EFCB5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53E168-90EE-0399-4D90-6A00D7A09B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72BE2-3D10-A4D6-A4BB-927A2F47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4443-AFCD-30A1-35E8-54C22E5C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1" y="1424540"/>
            <a:ext cx="11567160" cy="475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03D1-B3C3-E3DE-25B0-9D01C990F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2420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ECE7C-F239-264E-B78C-BA7850715F6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FAEF-2C69-4228-F172-6AF8D38B4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E385-2514-2277-700A-3D8DB374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6379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0B340-CA26-4612-C920-98ACF64F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96B503C-48E6-8525-AC4A-5574192204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2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1" r:id="rId4"/>
    <p:sldLayoutId id="2147483673" r:id="rId5"/>
    <p:sldLayoutId id="2147483664" r:id="rId6"/>
    <p:sldLayoutId id="2147483676" r:id="rId7"/>
    <p:sldLayoutId id="2147483677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0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4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4.svg"/><Relationship Id="rId11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support/ppi/how-to-change-the-design" TargetMode="External"/><Relationship Id="rId3" Type="http://schemas.openxmlformats.org/officeDocument/2006/relationships/tags" Target="../tags/tag10.xml"/><Relationship Id="rId7" Type="http://schemas.openxmlformats.org/officeDocument/2006/relationships/image" Target="../media/image6.svg"/><Relationship Id="rId12" Type="http://schemas.openxmlformats.org/officeDocument/2006/relationships/image" Target="../media/image34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hyperlink" Target="https://www.slido.com/powerpoint-polling?utm_source=powerpoint&amp;utm_medium=placeholder-slide" TargetMode="External"/><Relationship Id="rId10" Type="http://schemas.openxmlformats.org/officeDocument/2006/relationships/image" Target="../media/image8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38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398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11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6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34.svg"/><Relationship Id="rId11" Type="http://schemas.openxmlformats.org/officeDocument/2006/relationships/image" Target="../media/image7.png"/><Relationship Id="rId5" Type="http://schemas.openxmlformats.org/officeDocument/2006/relationships/image" Target="../media/image3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935-9358-86FD-5068-4AD7BBD3B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7588-37F2-E92F-6FCC-4ECC6AF0E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76B3-7FAB-22E8-90FF-3345AE4AB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The core algorithm of modern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372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BCB8-BDB7-96D5-839E-BE7785F7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A47571-EB74-3537-E9CD-2452DE3BFCAF}"/>
              </a:ext>
            </a:extLst>
          </p:cNvPr>
          <p:cNvSpPr/>
          <p:nvPr/>
        </p:nvSpPr>
        <p:spPr>
          <a:xfrm>
            <a:off x="5657850" y="4743451"/>
            <a:ext cx="3971925" cy="1057274"/>
          </a:xfrm>
          <a:prstGeom prst="roundRect">
            <a:avLst>
              <a:gd name="adj" fmla="val 8559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72506F-2541-BF65-0BC4-98CFD9AC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Expansion of the Error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779D3B-C2F8-8E6F-CDA6-2509E0F39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-order Taylor expansion of the error surface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Gradient</a:t>
                </a:r>
                <a:r>
                  <a:rPr lang="en-US" dirty="0"/>
                  <a:t> of </a:t>
                </a:r>
                <a:r>
                  <a:rPr lang="en-US" i="1" dirty="0"/>
                  <a:t>E</a:t>
                </a:r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(vector)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Hessian</a:t>
                </a:r>
                <a:r>
                  <a:rPr lang="en-US" dirty="0"/>
                  <a:t> of </a:t>
                </a:r>
                <a:r>
                  <a:rPr lang="en-US" i="1" dirty="0"/>
                  <a:t>E </a:t>
                </a:r>
                <a:r>
                  <a:rPr lang="en-US" dirty="0"/>
                  <a:t>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(a matrix)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stationary point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779D3B-C2F8-8E6F-CDA6-2509E0F39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1096" t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85A81D5-77E5-5CE9-D25A-1CD0BF902545}"/>
              </a:ext>
            </a:extLst>
          </p:cNvPr>
          <p:cNvSpPr/>
          <p:nvPr/>
        </p:nvSpPr>
        <p:spPr>
          <a:xfrm>
            <a:off x="812245" y="5600063"/>
            <a:ext cx="4345782" cy="989496"/>
          </a:xfrm>
          <a:prstGeom prst="wedgeRoundRectCallout">
            <a:avLst>
              <a:gd name="adj1" fmla="val 61549"/>
              <a:gd name="adj2" fmla="val -4390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Use a change of variables to better understand this part.</a:t>
            </a:r>
          </a:p>
        </p:txBody>
      </p:sp>
    </p:spTree>
    <p:extLst>
      <p:ext uri="{BB962C8B-B14F-4D97-AF65-F5344CB8AC3E}">
        <p14:creationId xmlns:p14="http://schemas.microsoft.com/office/powerpoint/2010/main" val="335825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329B0-0E4C-401C-7FE5-678CCC345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B6020B5-2090-CAD2-B907-BF816CB9E4A7}"/>
              </a:ext>
            </a:extLst>
          </p:cNvPr>
          <p:cNvGrpSpPr/>
          <p:nvPr/>
        </p:nvGrpSpPr>
        <p:grpSpPr>
          <a:xfrm>
            <a:off x="4271964" y="4690507"/>
            <a:ext cx="6872286" cy="1431114"/>
            <a:chOff x="4271964" y="4690507"/>
            <a:chExt cx="6872286" cy="143111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0105014-1641-DAEE-EA43-A89EC18973F9}"/>
                </a:ext>
              </a:extLst>
            </p:cNvPr>
            <p:cNvSpPr/>
            <p:nvPr/>
          </p:nvSpPr>
          <p:spPr>
            <a:xfrm>
              <a:off x="9844088" y="4690507"/>
              <a:ext cx="1300162" cy="1138793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C849DFD-FD74-0FD9-DC15-9D276D863A03}"/>
                </a:ext>
              </a:extLst>
            </p:cNvPr>
            <p:cNvSpPr/>
            <p:nvPr/>
          </p:nvSpPr>
          <p:spPr>
            <a:xfrm>
              <a:off x="4271964" y="4857750"/>
              <a:ext cx="3543299" cy="575710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35EA1415-ACC5-78FE-FBE0-44E3AD098068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096000" y="5433460"/>
              <a:ext cx="4398169" cy="395840"/>
            </a:xfrm>
            <a:prstGeom prst="bentConnector4">
              <a:avLst>
                <a:gd name="adj1" fmla="val 55"/>
                <a:gd name="adj2" fmla="val 1577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C216A-6606-7C8C-1728-076DBB39A7FF}"/>
                </a:ext>
              </a:extLst>
            </p:cNvPr>
            <p:cNvSpPr txBox="1"/>
            <p:nvPr/>
          </p:nvSpPr>
          <p:spPr>
            <a:xfrm>
              <a:off x="7619258" y="5659956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Show it!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75A2D-3A73-05E2-C270-02434178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 Decomposition of the Hessian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5765D-E31B-C03F-9068-5B9E7E358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607639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We can construct the </a:t>
                </a:r>
                <a:r>
                  <a:rPr lang="en-US" sz="2400" b="1" dirty="0"/>
                  <a:t>Eigen decomposition of the Hessian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are the complete set of </a:t>
                </a:r>
                <a:r>
                  <a:rPr lang="en-US" sz="2400" b="1" dirty="0"/>
                  <a:t>orthonormal eigenvectors: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the real-valued </a:t>
                </a:r>
                <a:r>
                  <a:rPr lang="en-US" sz="2400" b="1" dirty="0"/>
                  <a:t>eigenvalues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Then we apply a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change of variables</a:t>
                </a:r>
                <a:r>
                  <a:rPr lang="en-US" sz="2400" dirty="0"/>
                  <a:t>: 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  </a:t>
                </a:r>
                <a:r>
                  <a:rPr lang="en-US" sz="2400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This allows us to rewrite: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5765D-E31B-C03F-9068-5B9E7E358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6076398"/>
              </a:xfrm>
              <a:blipFill>
                <a:blip r:embed="rId3"/>
                <a:stretch>
                  <a:fillRect l="-768" t="-1461" b="-6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78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1D482-482E-64AA-9634-A6BBB56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DEBDF4-6E10-6792-3AB1-3FC04BA13D1E}"/>
              </a:ext>
            </a:extLst>
          </p:cNvPr>
          <p:cNvGrpSpPr/>
          <p:nvPr/>
        </p:nvGrpSpPr>
        <p:grpSpPr>
          <a:xfrm>
            <a:off x="4271964" y="2461657"/>
            <a:ext cx="6872286" cy="1431114"/>
            <a:chOff x="4271964" y="2461657"/>
            <a:chExt cx="6872286" cy="143111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76D2245-4B87-6838-2392-D30D8EE9E1BC}"/>
                </a:ext>
              </a:extLst>
            </p:cNvPr>
            <p:cNvSpPr/>
            <p:nvPr/>
          </p:nvSpPr>
          <p:spPr>
            <a:xfrm>
              <a:off x="9844088" y="2461657"/>
              <a:ext cx="1300162" cy="1138793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F1E9226-0CBF-1C00-DA0C-33B1AAAEAC7D}"/>
                </a:ext>
              </a:extLst>
            </p:cNvPr>
            <p:cNvSpPr/>
            <p:nvPr/>
          </p:nvSpPr>
          <p:spPr>
            <a:xfrm>
              <a:off x="4271964" y="2628900"/>
              <a:ext cx="3543299" cy="575710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D9EC7DCB-C5B5-E493-66B9-36398ED61DC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096000" y="3204610"/>
              <a:ext cx="4398169" cy="395840"/>
            </a:xfrm>
            <a:prstGeom prst="bentConnector4">
              <a:avLst>
                <a:gd name="adj1" fmla="val 55"/>
                <a:gd name="adj2" fmla="val 1577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25B2DF-BA87-73B6-5488-F76C82C1CD4F}"/>
                </a:ext>
              </a:extLst>
            </p:cNvPr>
            <p:cNvSpPr txBox="1"/>
            <p:nvPr/>
          </p:nvSpPr>
          <p:spPr>
            <a:xfrm>
              <a:off x="7619258" y="3431106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Show it!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74BAED-A8E9-FAB3-E724-2FF069A7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-1960409"/>
            <a:ext cx="11567160" cy="1042435"/>
          </a:xfrm>
        </p:spPr>
        <p:txBody>
          <a:bodyPr/>
          <a:lstStyle/>
          <a:p>
            <a:r>
              <a:rPr lang="en-US"/>
              <a:t>Eigen Decomposition of the Hessian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097A5-BD66-0397-9C4C-A9C4F1288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-804310"/>
                <a:ext cx="11567160" cy="607639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We can construct the </a:t>
                </a:r>
                <a:r>
                  <a:rPr lang="en-US" sz="2400" b="1" dirty="0"/>
                  <a:t>Eigen decomposition of the Hessian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are the complete set of </a:t>
                </a:r>
                <a:r>
                  <a:rPr lang="en-US" sz="2400" b="1" dirty="0"/>
                  <a:t>orthonormal eigenvectors: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are the real-valued </a:t>
                </a:r>
                <a:r>
                  <a:rPr lang="en-US" sz="2400" b="1" dirty="0"/>
                  <a:t>eigenvalues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Then we apply a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change of variables</a:t>
                </a:r>
                <a:r>
                  <a:rPr lang="en-US" sz="2400" dirty="0"/>
                  <a:t>: 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 dirty="0"/>
                  <a:t>   </a:t>
                </a:r>
                <a:r>
                  <a:rPr lang="en-US" sz="2400" dirty="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This allows us to rewrite: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097A5-BD66-0397-9C4C-A9C4F1288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-804310"/>
                <a:ext cx="11567160" cy="6076398"/>
              </a:xfrm>
              <a:blipFill>
                <a:blip r:embed="rId3"/>
                <a:stretch>
                  <a:fillRect l="-768" t="-1458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A9D6E-7D44-E693-FD03-4BCDF019D75D}"/>
                  </a:ext>
                </a:extLst>
              </p:cNvPr>
              <p:cNvSpPr txBox="1"/>
              <p:nvPr/>
            </p:nvSpPr>
            <p:spPr>
              <a:xfrm>
                <a:off x="419339" y="4380103"/>
                <a:ext cx="3481149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A9D6E-7D44-E693-FD03-4BCDF019D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9" y="4380103"/>
                <a:ext cx="3481149" cy="538609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3ECCC4-7D46-1F91-2808-9469EF58B499}"/>
              </a:ext>
            </a:extLst>
          </p:cNvPr>
          <p:cNvSpPr txBox="1"/>
          <p:nvPr/>
        </p:nvSpPr>
        <p:spPr>
          <a:xfrm>
            <a:off x="207644" y="38910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Derivation: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4961F7-E961-3878-2E92-281E815065E7}"/>
                  </a:ext>
                </a:extLst>
              </p:cNvPr>
              <p:cNvSpPr txBox="1"/>
              <p:nvPr/>
            </p:nvSpPr>
            <p:spPr>
              <a:xfrm>
                <a:off x="3564495" y="4075692"/>
                <a:ext cx="4250768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4961F7-E961-3878-2E92-281E8150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95" y="4075692"/>
                <a:ext cx="4250768" cy="1147430"/>
              </a:xfrm>
              <a:prstGeom prst="rect">
                <a:avLst/>
              </a:prstGeom>
              <a:blipFill>
                <a:blip r:embed="rId5"/>
                <a:stretch>
                  <a:fillRect l="-13988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257CC-0BDF-3A3D-3436-E80151B912C8}"/>
                  </a:ext>
                </a:extLst>
              </p:cNvPr>
              <p:cNvSpPr txBox="1"/>
              <p:nvPr/>
            </p:nvSpPr>
            <p:spPr>
              <a:xfrm>
                <a:off x="7386401" y="4075692"/>
                <a:ext cx="4250768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257CC-0BDF-3A3D-3436-E80151B9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01" y="4075692"/>
                <a:ext cx="4250768" cy="1147430"/>
              </a:xfrm>
              <a:prstGeom prst="rect">
                <a:avLst/>
              </a:prstGeom>
              <a:blipFill>
                <a:blip r:embed="rId6"/>
                <a:stretch>
                  <a:fillRect l="-8929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8BE92-D2D2-011D-492A-0946DF14CC4F}"/>
                  </a:ext>
                </a:extLst>
              </p:cNvPr>
              <p:cNvSpPr txBox="1"/>
              <p:nvPr/>
            </p:nvSpPr>
            <p:spPr>
              <a:xfrm>
                <a:off x="979650" y="5098942"/>
                <a:ext cx="4336020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8BE92-D2D2-011D-492A-0946DF14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50" y="5098942"/>
                <a:ext cx="4336020" cy="1147430"/>
              </a:xfrm>
              <a:prstGeom prst="rect">
                <a:avLst/>
              </a:prstGeom>
              <a:blipFill>
                <a:blip r:embed="rId7"/>
                <a:stretch>
                  <a:fillRect l="-8480" t="-96739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C8FF3-91AE-6B71-FD88-5BC822FE6BE1}"/>
                  </a:ext>
                </a:extLst>
              </p:cNvPr>
              <p:cNvSpPr txBox="1"/>
              <p:nvPr/>
            </p:nvSpPr>
            <p:spPr>
              <a:xfrm>
                <a:off x="4521994" y="5230604"/>
                <a:ext cx="3393282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C8FF3-91AE-6B71-FD88-5BC822FE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94" y="5230604"/>
                <a:ext cx="3393282" cy="1030347"/>
              </a:xfrm>
              <a:prstGeom prst="rect">
                <a:avLst/>
              </a:prstGeom>
              <a:blipFill>
                <a:blip r:embed="rId8"/>
                <a:stretch>
                  <a:fillRect l="-7836"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28969-D837-78D1-9098-DD95FA154A49}"/>
                  </a:ext>
                </a:extLst>
              </p:cNvPr>
              <p:cNvSpPr txBox="1"/>
              <p:nvPr/>
            </p:nvSpPr>
            <p:spPr>
              <a:xfrm>
                <a:off x="6997301" y="5244892"/>
                <a:ext cx="2736057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28969-D837-78D1-9098-DD95FA15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301" y="5244892"/>
                <a:ext cx="2736057" cy="1030347"/>
              </a:xfrm>
              <a:prstGeom prst="rect">
                <a:avLst/>
              </a:prstGeom>
              <a:blipFill>
                <a:blip r:embed="rId9"/>
                <a:stretch>
                  <a:fillRect l="-17130"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A0D265-7633-F67B-A0E3-29B0FC95D9DD}"/>
                  </a:ext>
                </a:extLst>
              </p:cNvPr>
              <p:cNvSpPr txBox="1"/>
              <p:nvPr/>
            </p:nvSpPr>
            <p:spPr>
              <a:xfrm>
                <a:off x="8971809" y="5251507"/>
                <a:ext cx="2172441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A0D265-7633-F67B-A0E3-29B0FC95D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809" y="5251507"/>
                <a:ext cx="2172441" cy="988540"/>
              </a:xfrm>
              <a:prstGeom prst="rect">
                <a:avLst/>
              </a:prstGeom>
              <a:blipFill>
                <a:blip r:embed="rId10"/>
                <a:stretch>
                  <a:fillRect l="-20930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7B1994E-9700-C5A4-82C4-0F1F943EFCE9}"/>
              </a:ext>
            </a:extLst>
          </p:cNvPr>
          <p:cNvSpPr/>
          <p:nvPr/>
        </p:nvSpPr>
        <p:spPr>
          <a:xfrm>
            <a:off x="3032502" y="6295338"/>
            <a:ext cx="2283168" cy="422747"/>
          </a:xfrm>
          <a:prstGeom prst="wedgeRoundRectCallout">
            <a:avLst>
              <a:gd name="adj1" fmla="val 11567"/>
              <a:gd name="adj2" fmla="val -1246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Eigenvector </a:t>
            </a:r>
            <a:r>
              <a:rPr lang="en-US" dirty="0" err="1"/>
              <a:t>Defn</a:t>
            </a:r>
            <a:r>
              <a:rPr lang="en-US" dirty="0"/>
              <a:t>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E3FFA0B-D5C0-6FEB-83FD-DF4211253D02}"/>
              </a:ext>
            </a:extLst>
          </p:cNvPr>
          <p:cNvSpPr/>
          <p:nvPr/>
        </p:nvSpPr>
        <p:spPr>
          <a:xfrm>
            <a:off x="7760071" y="6290204"/>
            <a:ext cx="1973287" cy="422747"/>
          </a:xfrm>
          <a:prstGeom prst="wedgeRoundRectCallout">
            <a:avLst>
              <a:gd name="adj1" fmla="val 11567"/>
              <a:gd name="adj2" fmla="val -1246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Orthonormality</a:t>
            </a:r>
          </a:p>
        </p:txBody>
      </p:sp>
    </p:spTree>
    <p:extLst>
      <p:ext uri="{BB962C8B-B14F-4D97-AF65-F5344CB8AC3E}">
        <p14:creationId xmlns:p14="http://schemas.microsoft.com/office/powerpoint/2010/main" val="3900816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4" grpId="0"/>
      <p:bldP spid="26" grpId="0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2078-F2D0-D4E4-0064-5D7A8CE0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1C35F-ECAF-3C65-B795-47284281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Expansion at the Stationary Pts.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3922C5-1129-A816-AFEE-2C5F10FDE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stationary point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(where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we get the error at the critical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we move in </a:t>
                </a:r>
                <a:r>
                  <a:rPr lang="en-US" b="1" dirty="0"/>
                  <a:t>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(corresponding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b="1" dirty="0"/>
                  <a:t>increases.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change in error then depends on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Therefore, if the </a:t>
                </a:r>
                <a:r>
                  <a:rPr lang="en-US" b="1" dirty="0"/>
                  <a:t>eigenvalues are</a:t>
                </a:r>
                <a:r>
                  <a:rPr lang="en-US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 err="1"/>
                  <a:t>Slido</a:t>
                </a:r>
                <a:r>
                  <a:rPr lang="en-US" b="1" dirty="0"/>
                  <a:t>!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3922C5-1129-A816-AFEE-2C5F10FDE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  <a:blipFill>
                <a:blip r:embed="rId3"/>
                <a:stretch>
                  <a:fillRect l="-1096" t="-19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89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4644B44-53AF-D4C2-B52E-5DA8999893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18C095-D98B-A23F-7CBF-21F0841CB02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If the eigen values at w* are all positive then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8ACA9-5606-3299-4D1A-3650CB1F0A13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D82B134-B803-A613-2297-355705B52CC6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5A3C8F07-F750-2ED5-A851-7940E81D52EF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60090C2-7351-1495-E4B8-A3726023173C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2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AC8BA-E6F5-42FF-727F-38EE242BF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3226B-7676-D4B3-E608-8919684E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Expansion at the Stationary Pts.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146BD-7D4E-1AA4-194A-C2C2940AE3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stationary point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(where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we get the error at the critical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we move in </a:t>
                </a:r>
                <a:r>
                  <a:rPr lang="en-US" b="1" dirty="0"/>
                  <a:t>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(corresponding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b="1" dirty="0"/>
                  <a:t>increases.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change in error then depends on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Therefore, if the </a:t>
                </a:r>
                <a:r>
                  <a:rPr lang="en-US" b="1" dirty="0"/>
                  <a:t>eigenvalues are</a:t>
                </a:r>
                <a:r>
                  <a:rPr lang="en-US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all positive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local minimum.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all negative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local maximum.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mixed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saddle point.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C5146BD-7D4E-1AA4-194A-C2C2940AE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  <a:blipFill>
                <a:blip r:embed="rId3"/>
                <a:stretch>
                  <a:fillRect l="-1096" t="-19759" b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5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C467-01DF-AC4B-4454-FEF1487E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F044-FBEC-DE99-5986-61853497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Points and the Hessian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7EA0-854A-8B28-3F93-B7AC1EDB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219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Eigenvalues of the Hessian determine the curvature </a:t>
            </a:r>
            <a:br>
              <a:rPr lang="en-US" dirty="0"/>
            </a:br>
            <a:r>
              <a:rPr lang="en-US" dirty="0"/>
              <a:t>at the critical points</a:t>
            </a:r>
            <a:endParaRPr lang="en-US" sz="24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312E8-37B0-84B0-2366-17160331AD17}"/>
              </a:ext>
            </a:extLst>
          </p:cNvPr>
          <p:cNvGrpSpPr/>
          <p:nvPr/>
        </p:nvGrpSpPr>
        <p:grpSpPr>
          <a:xfrm>
            <a:off x="-85077" y="2372771"/>
            <a:ext cx="4194722" cy="3882175"/>
            <a:chOff x="-85077" y="2692318"/>
            <a:chExt cx="4194722" cy="38821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9DF98A-7D94-0CFD-CA19-99E38A57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09" t="16788" r="10539" b="8292"/>
            <a:stretch>
              <a:fillRect/>
            </a:stretch>
          </p:blipFill>
          <p:spPr>
            <a:xfrm>
              <a:off x="-85077" y="2692318"/>
              <a:ext cx="4194722" cy="38821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46521A-F3A3-E9B7-9973-9A083FFE6E46}"/>
                </a:ext>
              </a:extLst>
            </p:cNvPr>
            <p:cNvSpPr txBox="1"/>
            <p:nvPr/>
          </p:nvSpPr>
          <p:spPr>
            <a:xfrm>
              <a:off x="1340465" y="315881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Minimum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277919-7EE3-763D-7ECB-501A3BC87700}"/>
              </a:ext>
            </a:extLst>
          </p:cNvPr>
          <p:cNvGrpSpPr/>
          <p:nvPr/>
        </p:nvGrpSpPr>
        <p:grpSpPr>
          <a:xfrm>
            <a:off x="4245062" y="2542251"/>
            <a:ext cx="3923491" cy="4047308"/>
            <a:chOff x="4245062" y="2861798"/>
            <a:chExt cx="3923491" cy="40473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709D7D-BAC5-20AD-643F-67EC8115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919" t="19523" r="11066"/>
            <a:stretch>
              <a:fillRect/>
            </a:stretch>
          </p:blipFill>
          <p:spPr>
            <a:xfrm>
              <a:off x="4245062" y="2861798"/>
              <a:ext cx="3923491" cy="40473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220270-D48C-57CB-7247-5CDD6D639761}"/>
                </a:ext>
              </a:extLst>
            </p:cNvPr>
            <p:cNvSpPr txBox="1"/>
            <p:nvPr/>
          </p:nvSpPr>
          <p:spPr>
            <a:xfrm>
              <a:off x="5535187" y="3158817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Maximum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E05D70-5E23-A7D0-B05B-F5B91F7F4036}"/>
              </a:ext>
            </a:extLst>
          </p:cNvPr>
          <p:cNvGrpSpPr/>
          <p:nvPr/>
        </p:nvGrpSpPr>
        <p:grpSpPr>
          <a:xfrm>
            <a:off x="8329647" y="2542251"/>
            <a:ext cx="3923491" cy="4047308"/>
            <a:chOff x="8329647" y="2861798"/>
            <a:chExt cx="3923491" cy="40473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BF1F48-3F46-F9DC-6356-F1D453CF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986" t="19583" r="11058"/>
            <a:stretch>
              <a:fillRect/>
            </a:stretch>
          </p:blipFill>
          <p:spPr>
            <a:xfrm>
              <a:off x="8329647" y="2861798"/>
              <a:ext cx="3923491" cy="40473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2211A-4C64-2DD2-4C90-DAE6EC6B27FD}"/>
                </a:ext>
              </a:extLst>
            </p:cNvPr>
            <p:cNvSpPr txBox="1"/>
            <p:nvPr/>
          </p:nvSpPr>
          <p:spPr>
            <a:xfrm>
              <a:off x="9428816" y="3158817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Saddle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256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C04E8A-4F5A-6003-9598-3C1EFA5A459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The eigenvector u1 corresponds to the: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A3AA06-8660-7A1D-A326-97B50A3B35C8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CEC732-5774-3950-D44B-D502772EA37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BD8E4FB-C0CA-5ED3-600E-A5F391CDF74F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C7A1DF1-A2C7-15B1-37E1-C3F45928D2E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B1D862B-4F58-9BE5-5D66-A047845E5E8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7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E07D-E597-9391-7A93-540047E5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Eigenvectors of the Hessian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410F-C54C-97F2-37A4-8D77792C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94854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Elliptical contours of constant error align with the eigenvectors of the Hessian matrix.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5ACD5-67A8-3795-B6A1-37CCDF064969}"/>
              </a:ext>
            </a:extLst>
          </p:cNvPr>
          <p:cNvSpPr txBox="1"/>
          <p:nvPr/>
        </p:nvSpPr>
        <p:spPr>
          <a:xfrm>
            <a:off x="9472986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23A9B-CF04-10AC-CC39-D5D3FCBB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5" y="2573835"/>
            <a:ext cx="10566029" cy="3914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ED8C7-D1B1-CA37-295B-DE99839A1A7F}"/>
                  </a:ext>
                </a:extLst>
              </p:cNvPr>
              <p:cNvSpPr txBox="1"/>
              <p:nvPr/>
            </p:nvSpPr>
            <p:spPr>
              <a:xfrm>
                <a:off x="8514413" y="4392751"/>
                <a:ext cx="3922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ED8C7-D1B1-CA37-295B-DE99839A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13" y="4392751"/>
                <a:ext cx="392223" cy="307777"/>
              </a:xfrm>
              <a:prstGeom prst="rect">
                <a:avLst/>
              </a:prstGeom>
              <a:blipFill>
                <a:blip r:embed="rId3"/>
                <a:stretch>
                  <a:fillRect l="-62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433F5-57AD-5594-A024-F4A394B77BFE}"/>
                  </a:ext>
                </a:extLst>
              </p:cNvPr>
              <p:cNvSpPr txBox="1"/>
              <p:nvPr/>
            </p:nvSpPr>
            <p:spPr>
              <a:xfrm>
                <a:off x="7538607" y="3978833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433F5-57AD-5594-A024-F4A394B77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07" y="3978833"/>
                <a:ext cx="434350" cy="369332"/>
              </a:xfrm>
              <a:prstGeom prst="rect">
                <a:avLst/>
              </a:prstGeom>
              <a:blipFill>
                <a:blip r:embed="rId4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D302CE-CAD0-FD62-92B9-76F1464D34D7}"/>
                  </a:ext>
                </a:extLst>
              </p:cNvPr>
              <p:cNvSpPr txBox="1"/>
              <p:nvPr/>
            </p:nvSpPr>
            <p:spPr>
              <a:xfrm>
                <a:off x="8501921" y="4727410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D302CE-CAD0-FD62-92B9-76F1464D3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21" y="4727410"/>
                <a:ext cx="434350" cy="369332"/>
              </a:xfrm>
              <a:prstGeom prst="rect">
                <a:avLst/>
              </a:prstGeom>
              <a:blipFill>
                <a:blip r:embed="rId5"/>
                <a:stretch>
                  <a:fillRect l="-8571" r="-57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5D99CFC-E3BD-C0C5-C8C3-D7F8CE5E1837}"/>
              </a:ext>
            </a:extLst>
          </p:cNvPr>
          <p:cNvSpPr/>
          <p:nvPr/>
        </p:nvSpPr>
        <p:spPr>
          <a:xfrm>
            <a:off x="6613450" y="2991985"/>
            <a:ext cx="2719014" cy="753364"/>
          </a:xfrm>
          <a:prstGeom prst="wedgeRoundRectCallout">
            <a:avLst>
              <a:gd name="adj1" fmla="val -16532"/>
              <a:gd name="adj2" fmla="val 9229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Direction with Smallest Eigenvalue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05744D6-0972-F93E-AD0A-C236E8D2B113}"/>
              </a:ext>
            </a:extLst>
          </p:cNvPr>
          <p:cNvSpPr/>
          <p:nvPr/>
        </p:nvSpPr>
        <p:spPr>
          <a:xfrm>
            <a:off x="5965092" y="5233106"/>
            <a:ext cx="2719014" cy="753364"/>
          </a:xfrm>
          <a:prstGeom prst="wedgeRoundRectCallout">
            <a:avLst>
              <a:gd name="adj1" fmla="val 39387"/>
              <a:gd name="adj2" fmla="val -95412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with Largest Eigenvalue</a:t>
            </a:r>
          </a:p>
        </p:txBody>
      </p:sp>
    </p:spTree>
    <p:extLst>
      <p:ext uri="{BB962C8B-B14F-4D97-AF65-F5344CB8AC3E}">
        <p14:creationId xmlns:p14="http://schemas.microsoft.com/office/powerpoint/2010/main" val="319595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C862-F137-F27A-1E78-9D7810DC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4FDC6-032C-C657-19B6-AF4FC888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Taylor Expansions and the Hessian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FB34C-2B6B-5F46-8499-9AC954DD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E1E75-4499-7481-8199-C6AFA921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863" y="914399"/>
            <a:ext cx="7511100" cy="5293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7296FB-D25A-8D2F-D8BA-5E1F48CAA66F}"/>
              </a:ext>
            </a:extLst>
          </p:cNvPr>
          <p:cNvSpPr txBox="1"/>
          <p:nvPr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FA712-8DC7-3F05-EF02-EA50FD645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5F9B92-4AD2-2BC3-98AC-314342CA6D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CD54C-4031-BAFD-A62B-DD46C39E045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Join at slido.com</a:t>
            </a:r>
            <a:br>
              <a:rPr lang="en-US" sz="4000" b="1">
                <a:solidFill>
                  <a:srgbClr val="000000"/>
                </a:solidFill>
              </a:rPr>
            </a:br>
            <a:r>
              <a:rPr lang="en-US" sz="4000" b="1">
                <a:solidFill>
                  <a:srgbClr val="000000"/>
                </a:solidFill>
              </a:rPr>
              <a:t>#3389863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DD55A-EDB8-5A3C-B3AB-4700BBD1E272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539D1-5D0D-3900-13AC-A5FCD35694E0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7043B828-D888-89A1-BEE9-077245F28CC8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5BE30E-CC36-8B88-E5CF-6452D767A9F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423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AA71-6DB2-EFE1-6B99-229006D1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Recap:</a:t>
            </a:r>
            <a:r>
              <a:rPr lang="en-US" dirty="0"/>
              <a:t> Quadratic Approx.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2046-A678-91D4-E473-A35C7CBF2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/>
                  <a:t>We constructed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-order Taylor expansion </a:t>
                </a:r>
                <a:r>
                  <a:rPr lang="en-US" sz="2400" dirty="0"/>
                  <a:t>of the error surface at the </a:t>
                </a:r>
                <a:r>
                  <a:rPr lang="en-US" sz="2400" b="1" dirty="0"/>
                  <a:t>stationary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Using the </a:t>
                </a:r>
                <a:r>
                  <a:rPr lang="en-US" sz="2400" b="1" dirty="0"/>
                  <a:t>Eigen-decomposition of the Hessian: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 applied a change of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obtain: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This is minimized at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We can </a:t>
                </a:r>
                <a:r>
                  <a:rPr lang="en-US" sz="2400" b="1" dirty="0"/>
                  <a:t>evaluate gradient descent </a:t>
                </a:r>
                <a:r>
                  <a:rPr lang="en-US" sz="2400" dirty="0"/>
                  <a:t>on this simple</a:t>
                </a:r>
                <a:br>
                  <a:rPr lang="en-US" sz="2400" dirty="0"/>
                </a:br>
                <a:r>
                  <a:rPr lang="en-US" sz="2400" dirty="0"/>
                  <a:t>quadratic approximation to better understand the </a:t>
                </a:r>
                <a:br>
                  <a:rPr lang="en-US" sz="2400" dirty="0"/>
                </a:br>
                <a:r>
                  <a:rPr lang="en-US" sz="2400" dirty="0"/>
                  <a:t>convergence properties.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2046-A678-91D4-E473-A35C7CBF2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2"/>
                <a:stretch>
                  <a:fillRect l="-768" t="-5651" b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181DFF1-5124-0100-10D8-B2E195A2E6B7}"/>
              </a:ext>
            </a:extLst>
          </p:cNvPr>
          <p:cNvGrpSpPr/>
          <p:nvPr/>
        </p:nvGrpSpPr>
        <p:grpSpPr>
          <a:xfrm>
            <a:off x="8815608" y="4143554"/>
            <a:ext cx="3063971" cy="2849644"/>
            <a:chOff x="6212910" y="2993721"/>
            <a:chExt cx="3757808" cy="34949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B6BA79-B821-D617-41F3-1F51EF9C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106" t="10725" r="13328"/>
            <a:stretch>
              <a:fillRect/>
            </a:stretch>
          </p:blipFill>
          <p:spPr>
            <a:xfrm>
              <a:off x="6212910" y="2993721"/>
              <a:ext cx="3757808" cy="34949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0CA6A-E96E-223A-BEF7-6BB037AD48CB}"/>
                    </a:ext>
                  </a:extLst>
                </p:cNvPr>
                <p:cNvSpPr txBox="1"/>
                <p:nvPr/>
              </p:nvSpPr>
              <p:spPr>
                <a:xfrm>
                  <a:off x="8514413" y="4392751"/>
                  <a:ext cx="339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0CA6A-E96E-223A-BEF7-6BB037AD4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413" y="4392751"/>
                  <a:ext cx="33938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1304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C8FC3F-73E1-6034-7394-69CF990807BE}"/>
                    </a:ext>
                  </a:extLst>
                </p:cNvPr>
                <p:cNvSpPr txBox="1"/>
                <p:nvPr/>
              </p:nvSpPr>
              <p:spPr>
                <a:xfrm>
                  <a:off x="7392649" y="4015378"/>
                  <a:ext cx="299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C8FC3F-73E1-6034-7394-69CF99080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2649" y="4015378"/>
                  <a:ext cx="299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048" r="-9524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EC03C0-4461-3C1F-D60F-0E7425527731}"/>
                    </a:ext>
                  </a:extLst>
                </p:cNvPr>
                <p:cNvSpPr txBox="1"/>
                <p:nvPr/>
              </p:nvSpPr>
              <p:spPr>
                <a:xfrm>
                  <a:off x="8501921" y="4727410"/>
                  <a:ext cx="304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EC03C0-4461-3C1F-D60F-0E7425527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921" y="4727410"/>
                  <a:ext cx="3045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r="-14286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01510-0D9B-942D-C18A-726F95688FB1}"/>
                  </a:ext>
                </a:extLst>
              </p:cNvPr>
              <p:cNvSpPr txBox="1"/>
              <p:nvPr/>
            </p:nvSpPr>
            <p:spPr>
              <a:xfrm>
                <a:off x="3046828" y="3952566"/>
                <a:ext cx="6098344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01510-0D9B-942D-C18A-726F9568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28" y="3952566"/>
                <a:ext cx="6098344" cy="1137876"/>
              </a:xfrm>
              <a:prstGeom prst="rect">
                <a:avLst/>
              </a:prstGeom>
              <a:blipFill>
                <a:blip r:embed="rId7"/>
                <a:stretch>
                  <a:fillRect t="-131111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65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9F73DE-1FD8-0890-7752-66FC49C6E78E}"/>
              </a:ext>
            </a:extLst>
          </p:cNvPr>
          <p:cNvSpPr/>
          <p:nvPr/>
        </p:nvSpPr>
        <p:spPr>
          <a:xfrm>
            <a:off x="3687949" y="5561638"/>
            <a:ext cx="4380675" cy="8391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38B10-0BC1-B7F2-3AA3-467305F0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Grad. Descent on the Quadratic Approx.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8089A-EEA3-91FC-5FD0-D9AA4FB54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182893" cy="43234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Compute the </a:t>
                </a:r>
                <a:r>
                  <a:rPr lang="en-US" b="1" dirty="0"/>
                  <a:t>gradient </a:t>
                </a:r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Which gives the </a:t>
                </a:r>
                <a:r>
                  <a:rPr lang="en-US" b="1" dirty="0"/>
                  <a:t>gradient descent update</a:t>
                </a:r>
                <a:r>
                  <a:rPr lang="en-US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If we </a:t>
                </a:r>
                <a:r>
                  <a:rPr lang="en-US" b="1" dirty="0"/>
                  <a:t>iteratively</a:t>
                </a:r>
                <a:r>
                  <a:rPr lang="en-US" dirty="0"/>
                  <a:t> apply the gradient descent update, we obtain: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 … 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8089A-EEA3-91FC-5FD0-D9AA4FB54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182893" cy="4323455"/>
              </a:xfrm>
              <a:blipFill>
                <a:blip r:embed="rId2"/>
                <a:stretch>
                  <a:fillRect l="-1134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49E4C9-688F-C11F-942D-D7244466D513}"/>
              </a:ext>
            </a:extLst>
          </p:cNvPr>
          <p:cNvGrpSpPr/>
          <p:nvPr/>
        </p:nvGrpSpPr>
        <p:grpSpPr>
          <a:xfrm>
            <a:off x="7709095" y="1110006"/>
            <a:ext cx="4318782" cy="1535759"/>
            <a:chOff x="7709095" y="1110006"/>
            <a:chExt cx="4318782" cy="153575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1C46F-77E8-5CFB-EBE9-1FB950599B6D}"/>
                </a:ext>
              </a:extLst>
            </p:cNvPr>
            <p:cNvSpPr/>
            <p:nvPr/>
          </p:nvSpPr>
          <p:spPr>
            <a:xfrm>
              <a:off x="7709095" y="1310877"/>
              <a:ext cx="4318782" cy="1334888"/>
            </a:xfrm>
            <a:prstGeom prst="roundRect">
              <a:avLst>
                <a:gd name="adj" fmla="val 69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5A73A-9ADF-F910-B6C4-BD13FCBE9CE8}"/>
                </a:ext>
              </a:extLst>
            </p:cNvPr>
            <p:cNvSpPr txBox="1"/>
            <p:nvPr/>
          </p:nvSpPr>
          <p:spPr>
            <a:xfrm>
              <a:off x="7824865" y="1110006"/>
              <a:ext cx="2818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Quadratic Approx. Error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E19171-93E8-39BB-E703-D7DF72637B3A}"/>
                  </a:ext>
                </a:extLst>
              </p:cNvPr>
              <p:cNvSpPr txBox="1"/>
              <p:nvPr/>
            </p:nvSpPr>
            <p:spPr>
              <a:xfrm>
                <a:off x="7797345" y="1593002"/>
                <a:ext cx="4142282" cy="898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E19171-93E8-39BB-E703-D7DF7263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345" y="1593002"/>
                <a:ext cx="4142282" cy="898900"/>
              </a:xfrm>
              <a:prstGeom prst="rect">
                <a:avLst/>
              </a:prstGeom>
              <a:blipFill>
                <a:blip r:embed="rId3"/>
                <a:stretch>
                  <a:fillRect t="-150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C424E-063D-FDC0-7F63-9FD868635CEF}"/>
                  </a:ext>
                </a:extLst>
              </p:cNvPr>
              <p:cNvSpPr txBox="1"/>
              <p:nvPr/>
            </p:nvSpPr>
            <p:spPr>
              <a:xfrm>
                <a:off x="2859275" y="5547123"/>
                <a:ext cx="6097656" cy="797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C424E-063D-FDC0-7F63-9FD86863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275" y="5547123"/>
                <a:ext cx="6097656" cy="79746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195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uiExpand="1" build="p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FE25-7FE6-B7DF-B1C6-C5AC714A0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B96F-DEB7-BE6F-1A83-63CA3E57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Grad. Descent on the Quadratic Approx.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AE559-1C77-4329-2F57-D74C5FE9B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043438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Assuming a </a:t>
                </a:r>
                <a:r>
                  <a:rPr lang="en-US" b="1" dirty="0"/>
                  <a:t>quadratic approximation</a:t>
                </a:r>
                <a:r>
                  <a:rPr lang="en-US" dirty="0"/>
                  <a:t> to the error function around the minima,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iteration of gradient descent we have:</a:t>
                </a:r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dirty="0"/>
                  <a:t>and the </a:t>
                </a:r>
                <a:r>
                  <a:rPr lang="en-US" b="1" dirty="0"/>
                  <a:t>error is minimized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To ensure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the learning rate should satisfy: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3200" b="1" dirty="0">
                    <a:solidFill>
                      <a:schemeClr val="accent5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 </a:t>
                </a:r>
                <a:r>
                  <a:rPr lang="en-US" sz="2400" b="1" dirty="0"/>
                  <a:t>(Convergence Condition)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better (converges faster)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Negative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oscillatory behavior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AE559-1C77-4329-2F57-D74C5FE9B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043438" cy="5433460"/>
              </a:xfrm>
              <a:blipFill>
                <a:blip r:embed="rId3"/>
                <a:stretch>
                  <a:fillRect l="-1148" t="-2103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140E495-1B2C-076E-E28C-220BC793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6"/>
          <a:stretch>
            <a:fillRect/>
          </a:stretch>
        </p:blipFill>
        <p:spPr>
          <a:xfrm>
            <a:off x="8161843" y="4570849"/>
            <a:ext cx="3717736" cy="2287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277C4-2DBF-A857-DC54-7CEA7187DD75}"/>
                  </a:ext>
                </a:extLst>
              </p:cNvPr>
              <p:cNvSpPr txBox="1"/>
              <p:nvPr/>
            </p:nvSpPr>
            <p:spPr>
              <a:xfrm>
                <a:off x="3045502" y="2407954"/>
                <a:ext cx="6100996" cy="797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277C4-2DBF-A857-DC54-7CEA7187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502" y="2407954"/>
                <a:ext cx="6100996" cy="79746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6690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0446-C82E-EC61-B566-E3E3FB13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Rate Impact on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096E8-5B63-B529-27D1-454CFB9CF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4197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To maximize the </a:t>
                </a:r>
                <a:r>
                  <a:rPr lang="en-US" sz="2400" b="1" dirty="0"/>
                  <a:t>progress on each step </a:t>
                </a:r>
                <a:r>
                  <a:rPr lang="en-US" sz="2400" dirty="0"/>
                  <a:t>of gradient descent we want to </a:t>
                </a:r>
                <a:r>
                  <a:rPr lang="en-US" sz="2400" b="1" dirty="0"/>
                  <a:t>make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400" b="1" dirty="0"/>
                  <a:t> as large as possible (take bigger steps)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 quickly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increases (larger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 smaller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However, to </a:t>
                </a:r>
                <a:r>
                  <a:rPr lang="en-US" sz="2400" b="1" dirty="0"/>
                  <a:t>ensure convergence we require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999" b="1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/>
                  <a:t> be the smallest and largest </a:t>
                </a:r>
                <a:r>
                  <a:rPr lang="en-US" sz="2400" b="1" dirty="0"/>
                  <a:t>eigenvalues</a:t>
                </a:r>
                <a:r>
                  <a:rPr lang="en-US" sz="2400" dirty="0"/>
                  <a:t> of the Hessian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because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/>
                  <a:t>slowest converging dimension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en-US" sz="2400" dirty="0"/>
                  <a:t> so the smallest we can make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096E8-5B63-B529-27D1-454CFB9CF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4197785"/>
              </a:xfrm>
              <a:blipFill>
                <a:blip r:embed="rId2"/>
                <a:stretch>
                  <a:fillRect l="-768" t="-120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BED085-79FB-3C28-7219-18AA80F659D4}"/>
                  </a:ext>
                </a:extLst>
              </p:cNvPr>
              <p:cNvSpPr txBox="1"/>
              <p:nvPr/>
            </p:nvSpPr>
            <p:spPr>
              <a:xfrm>
                <a:off x="6351373" y="5637587"/>
                <a:ext cx="2379706" cy="566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BED085-79FB-3C28-7219-18AA80F65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3" y="5637587"/>
                <a:ext cx="2379706" cy="56630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01F7A-8CB7-10A1-DDEA-99B14DFF463C}"/>
                  </a:ext>
                </a:extLst>
              </p:cNvPr>
              <p:cNvSpPr txBox="1"/>
              <p:nvPr/>
            </p:nvSpPr>
            <p:spPr>
              <a:xfrm>
                <a:off x="3833683" y="5433461"/>
                <a:ext cx="2962533" cy="974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01F7A-8CB7-10A1-DDEA-99B14DFF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83" y="5433461"/>
                <a:ext cx="2962533" cy="974562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02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1300-F02D-4CA0-9013-B85FD20E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Number and Loss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B16D2-679D-9F2D-ED34-95832DC6B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2354613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The slowest converging dimension (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is the dimension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and its convergence to 0 is lower bounded by:</a:t>
                </a:r>
                <a:endParaRPr lang="en-US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B16D2-679D-9F2D-ED34-95832DC6B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2354613"/>
              </a:xfrm>
              <a:blipFill>
                <a:blip r:embed="rId3"/>
                <a:stretch>
                  <a:fillRect l="-1096" t="-4839" r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9BCE3A-4EDF-3DAC-3D27-D2BE08701C51}"/>
              </a:ext>
            </a:extLst>
          </p:cNvPr>
          <p:cNvGrpSpPr/>
          <p:nvPr/>
        </p:nvGrpSpPr>
        <p:grpSpPr>
          <a:xfrm>
            <a:off x="7632518" y="3092876"/>
            <a:ext cx="4029830" cy="3496683"/>
            <a:chOff x="4960751" y="3681532"/>
            <a:chExt cx="4029830" cy="3496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43F0F0-83B8-2CB5-BDAC-FD1ABAFA3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761" t="10681" r="13099"/>
            <a:stretch>
              <a:fillRect/>
            </a:stretch>
          </p:blipFill>
          <p:spPr>
            <a:xfrm>
              <a:off x="4960751" y="3681532"/>
              <a:ext cx="4029830" cy="349668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7C236-AA79-0BD2-B519-B7B238EBD5D9}"/>
                    </a:ext>
                  </a:extLst>
                </p:cNvPr>
                <p:cNvSpPr txBox="1"/>
                <p:nvPr/>
              </p:nvSpPr>
              <p:spPr>
                <a:xfrm>
                  <a:off x="7510072" y="5082298"/>
                  <a:ext cx="3922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000" b="1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7C236-AA79-0BD2-B519-B7B238EBD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0072" y="5082298"/>
                  <a:ext cx="39222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6250" b="-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20480F-AC2E-EF23-454D-983F0E740826}"/>
                    </a:ext>
                  </a:extLst>
                </p:cNvPr>
                <p:cNvSpPr txBox="1"/>
                <p:nvPr/>
              </p:nvSpPr>
              <p:spPr>
                <a:xfrm>
                  <a:off x="6534266" y="4668380"/>
                  <a:ext cx="7373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20480F-AC2E-EF23-454D-983F0E740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6" y="4668380"/>
                  <a:ext cx="73731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95" r="-169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F1E7E-F86A-340F-B110-01160DF96B7C}"/>
                    </a:ext>
                  </a:extLst>
                </p:cNvPr>
                <p:cNvSpPr txBox="1"/>
                <p:nvPr/>
              </p:nvSpPr>
              <p:spPr>
                <a:xfrm>
                  <a:off x="7448195" y="5252749"/>
                  <a:ext cx="7453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rgbClr val="F0553B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F1E7E-F86A-340F-B110-01160DF96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195" y="5252749"/>
                  <a:ext cx="7453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33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5E9C3693-D83B-ACDE-8D4C-AD7D3560FC0D}"/>
                </a:ext>
              </a:extLst>
            </p:cNvPr>
            <p:cNvSpPr/>
            <p:nvPr/>
          </p:nvSpPr>
          <p:spPr>
            <a:xfrm>
              <a:off x="5609109" y="3681532"/>
              <a:ext cx="2719014" cy="753364"/>
            </a:xfrm>
            <a:prstGeom prst="wedgeRoundRectCallout">
              <a:avLst>
                <a:gd name="adj1" fmla="val -16532"/>
                <a:gd name="adj2" fmla="val 92297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Direction with Smallest Eigenvalue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3E6FCAC2-8128-1801-32B1-672EC5429811}"/>
                </a:ext>
              </a:extLst>
            </p:cNvPr>
            <p:cNvSpPr/>
            <p:nvPr/>
          </p:nvSpPr>
          <p:spPr>
            <a:xfrm>
              <a:off x="4960751" y="5922653"/>
              <a:ext cx="2719014" cy="753364"/>
            </a:xfrm>
            <a:prstGeom prst="wedgeRoundRectCallout">
              <a:avLst>
                <a:gd name="adj1" fmla="val 39387"/>
                <a:gd name="adj2" fmla="val -95412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Direction with Largest Eigenvalue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8DEE8-4F0B-AAB0-9B92-2D18FD02B010}"/>
                  </a:ext>
                </a:extLst>
              </p:cNvPr>
              <p:cNvSpPr txBox="1"/>
              <p:nvPr/>
            </p:nvSpPr>
            <p:spPr>
              <a:xfrm>
                <a:off x="6569652" y="2607185"/>
                <a:ext cx="1387045" cy="71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8DEE8-4F0B-AAB0-9B92-2D18FD02B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52" y="2607185"/>
                <a:ext cx="1387045" cy="712759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11322-58F9-7D83-8CA6-8AADCD7E11E2}"/>
                  </a:ext>
                </a:extLst>
              </p:cNvPr>
              <p:cNvSpPr txBox="1"/>
              <p:nvPr/>
            </p:nvSpPr>
            <p:spPr>
              <a:xfrm>
                <a:off x="3436630" y="2380007"/>
                <a:ext cx="3826544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11322-58F9-7D83-8CA6-8AADCD7E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30" y="2380007"/>
                <a:ext cx="3826544" cy="1100686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F5E02C-B04E-A312-FFCA-E03F60636ABD}"/>
                  </a:ext>
                </a:extLst>
              </p:cNvPr>
              <p:cNvSpPr txBox="1"/>
              <p:nvPr/>
            </p:nvSpPr>
            <p:spPr>
              <a:xfrm>
                <a:off x="6678827" y="2312641"/>
                <a:ext cx="3102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F5E02C-B04E-A312-FFCA-E03F60636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27" y="2312641"/>
                <a:ext cx="310213" cy="492443"/>
              </a:xfrm>
              <a:prstGeom prst="rect">
                <a:avLst/>
              </a:prstGeom>
              <a:blipFill>
                <a:blip r:embed="rId10"/>
                <a:stretch>
                  <a:fillRect l="-16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C68E5-1177-32FE-A13F-A0C1D30FA89C}"/>
                  </a:ext>
                </a:extLst>
              </p:cNvPr>
              <p:cNvSpPr txBox="1"/>
              <p:nvPr/>
            </p:nvSpPr>
            <p:spPr>
              <a:xfrm>
                <a:off x="312419" y="3620666"/>
                <a:ext cx="8096560" cy="282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The ratio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49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the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condition number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  <a:endParaRPr lang="en-US" sz="2800" b="1" dirty="0">
                  <a:solidFill>
                    <a:srgbClr val="000000"/>
                  </a:solidFill>
                </a:endParaRPr>
              </a:p>
              <a:p>
                <a:pPr marL="228590" lvl="0" indent="-22859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</a:rPr>
                  <a:t>A problem is said to be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well conditioned </a:t>
                </a:r>
                <a:br>
                  <a:rPr lang="en-US" sz="2800" b="1" dirty="0">
                    <a:solidFill>
                      <a:srgbClr val="000000"/>
                    </a:solidFill>
                  </a:rPr>
                </a:br>
                <a:r>
                  <a:rPr lang="en-US" sz="2800" dirty="0">
                    <a:solidFill>
                      <a:srgbClr val="000000"/>
                    </a:solidFill>
                  </a:rPr>
                  <a:t>if it has a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large condition number.</a:t>
                </a:r>
              </a:p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Gradient descent converges quickly on </a:t>
                </a:r>
                <a:br>
                  <a:rPr lang="en-US" sz="2800" dirty="0">
                    <a:solidFill>
                      <a:srgbClr val="000000"/>
                    </a:solidFill>
                  </a:rPr>
                </a:br>
                <a:r>
                  <a:rPr lang="en-US" sz="2800" b="1" dirty="0">
                    <a:solidFill>
                      <a:srgbClr val="000000"/>
                    </a:solidFill>
                  </a:rPr>
                  <a:t>well conditioned problems</a:t>
                </a:r>
                <a:r>
                  <a:rPr lang="en-US" sz="2800" dirty="0">
                    <a:solidFill>
                      <a:srgbClr val="000000"/>
                    </a:solidFill>
                  </a:rPr>
                  <a:t>. 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C68E5-1177-32FE-A13F-A0C1D30F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3620666"/>
                <a:ext cx="8096560" cy="2825517"/>
              </a:xfrm>
              <a:prstGeom prst="rect">
                <a:avLst/>
              </a:prstGeom>
              <a:blipFill>
                <a:blip r:embed="rId11"/>
                <a:stretch>
                  <a:fillRect l="-1567" t="-1345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32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2E9C-0019-74E6-F151-29199AAD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9A3B-5344-D79C-28B7-9EFC8277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Gradient Descent (GD)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1B48-9535-74EF-B647-38F9413E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/>
              <a:t>GD converges slowly when the </a:t>
            </a:r>
            <a:r>
              <a:rPr lang="en-US" b="1"/>
              <a:t>error surface is relatively flat</a:t>
            </a:r>
            <a:r>
              <a:rPr lang="en-US"/>
              <a:t>: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r>
              <a:rPr lang="en-US"/>
              <a:t>GD oscillates when the error surface is </a:t>
            </a:r>
            <a:r>
              <a:rPr lang="en-US" b="1"/>
              <a:t>poorly conditioned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E0B22-D56F-C907-9DA2-0580EA34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7" b="16990"/>
          <a:stretch>
            <a:fillRect/>
          </a:stretch>
        </p:blipFill>
        <p:spPr>
          <a:xfrm>
            <a:off x="1508562" y="4680488"/>
            <a:ext cx="5486279" cy="190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901FC-86CC-3B03-CF62-15F7CBA6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17" b="16990"/>
          <a:stretch>
            <a:fillRect/>
          </a:stretch>
        </p:blipFill>
        <p:spPr>
          <a:xfrm>
            <a:off x="1508562" y="2062158"/>
            <a:ext cx="5486399" cy="19090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B9EA6-F88F-9D0C-10DA-D0F4762B20CE}"/>
                  </a:ext>
                </a:extLst>
              </p:cNvPr>
              <p:cNvSpPr txBox="1"/>
              <p:nvPr/>
            </p:nvSpPr>
            <p:spPr>
              <a:xfrm>
                <a:off x="6994841" y="2231092"/>
                <a:ext cx="3652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Step size</a:t>
                </a:r>
              </a:p>
              <a:p>
                <a:r>
                  <a:rPr lang="en-US" sz="3200"/>
                  <a:t>(learning 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/>
                  <a:t>) is </a:t>
                </a:r>
                <a:r>
                  <a:rPr lang="en-US" sz="3200" b="1"/>
                  <a:t>too small.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B9EA6-F88F-9D0C-10DA-D0F4762B2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1" y="2231092"/>
                <a:ext cx="3652495" cy="1569660"/>
              </a:xfrm>
              <a:prstGeom prst="rect">
                <a:avLst/>
              </a:prstGeom>
              <a:blipFill>
                <a:blip r:embed="rId4"/>
                <a:stretch>
                  <a:fillRect l="-4152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EE0F16-09B7-DAE7-7C14-ACBE5B25A4F9}"/>
                  </a:ext>
                </a:extLst>
              </p:cNvPr>
              <p:cNvSpPr txBox="1"/>
              <p:nvPr/>
            </p:nvSpPr>
            <p:spPr>
              <a:xfrm>
                <a:off x="6994841" y="4803811"/>
                <a:ext cx="3652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Step size</a:t>
                </a:r>
              </a:p>
              <a:p>
                <a:r>
                  <a:rPr lang="en-US" sz="3200"/>
                  <a:t>(learning 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/>
                  <a:t>) is </a:t>
                </a:r>
                <a:r>
                  <a:rPr lang="en-US" sz="3200" b="1"/>
                  <a:t>too big.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EE0F16-09B7-DAE7-7C14-ACBE5B25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1" y="4803811"/>
                <a:ext cx="3652495" cy="1569660"/>
              </a:xfrm>
              <a:prstGeom prst="rect">
                <a:avLst/>
              </a:prstGeom>
              <a:blipFill>
                <a:blip r:embed="rId5"/>
                <a:stretch>
                  <a:fillRect l="-4152" t="-4800" b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185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1F70E-A2F7-ECFB-A12C-870B1A0AD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58445-AC28-7CC4-2B9D-0B3D3CBF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Oscillating convergence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5AD8B-B52E-3F58-79E7-2E82F50F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7A649-2C3F-0B8E-94F9-7B89FA8F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484" t="-6211" r="-7439" b="-7063"/>
          <a:stretch>
            <a:fillRect/>
          </a:stretch>
        </p:blipFill>
        <p:spPr>
          <a:xfrm>
            <a:off x="4244658" y="1645935"/>
            <a:ext cx="7978615" cy="39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FFF419-5160-006C-998A-5C7ABDFDF29B}"/>
              </a:ext>
            </a:extLst>
          </p:cNvPr>
          <p:cNvSpPr/>
          <p:nvPr/>
        </p:nvSpPr>
        <p:spPr>
          <a:xfrm>
            <a:off x="7505722" y="2226819"/>
            <a:ext cx="1576552" cy="5993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CCD51-D60E-F549-B679-DF88266B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ACFC4-9201-E363-4980-C6549878C8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4976261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Momentum can be used improve convergence in these settings by </a:t>
                </a:r>
                <a:r>
                  <a:rPr lang="en-US" b="1" dirty="0"/>
                  <a:t>accumulating common update directions</a:t>
                </a: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) is 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hyperparameter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We now need to maintain the previous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update direction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Intuition: </a:t>
                </a:r>
                <a:r>
                  <a:rPr lang="en-US" dirty="0"/>
                  <a:t>The solution </a:t>
                </a:r>
                <a:r>
                  <a:rPr lang="en-US" b="1" dirty="0"/>
                  <a:t>“picks up speed” </a:t>
                </a:r>
                <a:r>
                  <a:rPr lang="en-US" dirty="0"/>
                  <a:t>along the direction of repeated updates.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ACFC4-9201-E363-4980-C6549878C8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4976261"/>
              </a:xfrm>
              <a:blipFill>
                <a:blip r:embed="rId2"/>
                <a:stretch>
                  <a:fillRect l="-1096" t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44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C82-E1E9-B252-AE8E-87F1B59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Momentum Helps with Flat Dir.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4A52C-C9E2-DE8D-2722-A86C8526F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In </a:t>
                </a:r>
                <a:r>
                  <a:rPr lang="en-US" b="1" dirty="0"/>
                  <a:t>directions</a:t>
                </a:r>
                <a:r>
                  <a:rPr lang="en-US" dirty="0"/>
                  <a:t> that </a:t>
                </a:r>
                <a:r>
                  <a:rPr lang="en-US" b="1" dirty="0"/>
                  <a:t>are relatively flat </a:t>
                </a:r>
                <a:r>
                  <a:rPr lang="en-US" dirty="0"/>
                  <a:t>(e.g., is approx.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increases</a:t>
                </a:r>
                <a:r>
                  <a:rPr lang="en-US" dirty="0"/>
                  <a:t> the effective learning rate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and therefore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4A52C-C9E2-DE8D-2722-A86C8526F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2400" r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31F0BB9-BCDF-FC2D-C922-8BE40F0162AB}"/>
              </a:ext>
            </a:extLst>
          </p:cNvPr>
          <p:cNvGrpSpPr/>
          <p:nvPr/>
        </p:nvGrpSpPr>
        <p:grpSpPr>
          <a:xfrm>
            <a:off x="4452826" y="3164927"/>
            <a:ext cx="3186510" cy="402023"/>
            <a:chOff x="4452826" y="3164927"/>
            <a:chExt cx="3186510" cy="40202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D1D0635-7674-754D-C624-B521F5A6D39C}"/>
                </a:ext>
              </a:extLst>
            </p:cNvPr>
            <p:cNvSpPr/>
            <p:nvPr/>
          </p:nvSpPr>
          <p:spPr>
            <a:xfrm rot="5400000">
              <a:off x="5975136" y="1642617"/>
              <a:ext cx="141890" cy="318651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74630-7E3A-20CA-C198-77BA32B42C3E}"/>
                </a:ext>
              </a:extLst>
            </p:cNvPr>
            <p:cNvSpPr txBox="1"/>
            <p:nvPr/>
          </p:nvSpPr>
          <p:spPr>
            <a:xfrm>
              <a:off x="5093161" y="3197618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Geometric Series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09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A3C7-EF10-2960-D5D7-5ED6FA4E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D3E4-2103-1A28-883F-5261171B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Momentum Helps with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85CEE-8363-DF16-B270-2F0F4CF66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In </a:t>
                </a:r>
                <a:r>
                  <a:rPr lang="en-US" b="1" dirty="0"/>
                  <a:t>directions</a:t>
                </a:r>
                <a:r>
                  <a:rPr lang="en-US" dirty="0"/>
                  <a:t> that </a:t>
                </a:r>
                <a:r>
                  <a:rPr lang="en-US" b="1" dirty="0"/>
                  <a:t>are steep </a:t>
                </a:r>
                <a:r>
                  <a:rPr lang="en-US" dirty="0"/>
                  <a:t>(e.g., oscillating sign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decrease</a:t>
                </a:r>
                <a:r>
                  <a:rPr lang="en-US" dirty="0"/>
                  <a:t> the effective learning rate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and therefore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85CEE-8363-DF16-B270-2F0F4CF66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1096" t="-2103" r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7FA362-9645-E8B9-8DC3-B1AA5D3AFE33}"/>
              </a:ext>
            </a:extLst>
          </p:cNvPr>
          <p:cNvGrpSpPr/>
          <p:nvPr/>
        </p:nvGrpSpPr>
        <p:grpSpPr>
          <a:xfrm>
            <a:off x="4439937" y="3164927"/>
            <a:ext cx="3312125" cy="402023"/>
            <a:chOff x="4439937" y="3164927"/>
            <a:chExt cx="3312125" cy="40202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A61FD85-6CE5-AC05-9144-851891003D17}"/>
                </a:ext>
              </a:extLst>
            </p:cNvPr>
            <p:cNvSpPr/>
            <p:nvPr/>
          </p:nvSpPr>
          <p:spPr>
            <a:xfrm rot="5400000">
              <a:off x="5975136" y="1642617"/>
              <a:ext cx="141890" cy="318651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C6425-5B08-105D-BB82-7491A984673D}"/>
                </a:ext>
              </a:extLst>
            </p:cNvPr>
            <p:cNvSpPr txBox="1"/>
            <p:nvPr/>
          </p:nvSpPr>
          <p:spPr>
            <a:xfrm>
              <a:off x="4439937" y="3197618"/>
              <a:ext cx="3312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Alternating Geometric Series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63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8751-C72E-511B-A1A2-086D8584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(Batch) </a:t>
            </a:r>
            <a:r>
              <a:rPr lang="en-US" b="1"/>
              <a:t>Gradient Descent </a:t>
            </a:r>
            <a:r>
              <a:rPr lang="en-US"/>
              <a:t>Alg.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4650A-956D-5B52-B30E-2899974B7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Update the weights by moving in the </a:t>
                </a:r>
                <a:r>
                  <a:rPr lang="en-US" sz="2600" b="1" dirty="0"/>
                  <a:t>opposite direction</a:t>
                </a:r>
                <a:r>
                  <a:rPr lang="en-US" sz="2600" dirty="0"/>
                  <a:t> of the gradient:</a:t>
                </a:r>
                <a:endParaRPr lang="en-US" sz="2600" b="1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Initialize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600" dirty="0"/>
                  <a:t> typically a small random value (more on this later)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600" dirty="0"/>
                  <a:t> stopping condition (e.g.,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600" dirty="0"/>
                  <a:t>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6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6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b="1" dirty="0">
                    <a:solidFill>
                      <a:schemeClr val="accent3"/>
                    </a:solidFill>
                  </a:rPr>
                  <a:t>Hyper Parameters: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600" dirty="0"/>
                  <a:t> is the learning rate (typically a small value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600" dirty="0"/>
                  <a:t>, more on this later)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6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600" dirty="0"/>
                  <a:t> is the maximum number of iterations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4650A-956D-5B52-B30E-2899974B7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  <a:blipFill>
                <a:blip r:embed="rId3"/>
                <a:stretch>
                  <a:fillRect l="-768" t="-1720" b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1AFF-FA0F-F084-D676-CBFAC281C6F6}"/>
                  </a:ext>
                </a:extLst>
              </p:cNvPr>
              <p:cNvSpPr txBox="1"/>
              <p:nvPr/>
            </p:nvSpPr>
            <p:spPr>
              <a:xfrm>
                <a:off x="2333393" y="1922339"/>
                <a:ext cx="7525214" cy="197214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1AFF-FA0F-F084-D676-CBFAC281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93" y="1922339"/>
                <a:ext cx="7525214" cy="1972143"/>
              </a:xfrm>
              <a:prstGeom prst="rect">
                <a:avLst/>
              </a:prstGeom>
              <a:blipFill>
                <a:blip r:embed="rId4"/>
                <a:stretch>
                  <a:fillRect l="-504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1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F5122-7C7A-3F8A-F6A8-517BE489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B41573-EF78-3FCA-A0E8-58774F3A52BA}"/>
              </a:ext>
            </a:extLst>
          </p:cNvPr>
          <p:cNvSpPr/>
          <p:nvPr/>
        </p:nvSpPr>
        <p:spPr>
          <a:xfrm>
            <a:off x="11261558" y="0"/>
            <a:ext cx="923544" cy="923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79D54-6968-9C2F-625B-CCC3AFC3A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880B4-6F11-885E-8E95-60153F32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357EF-9A8F-A693-3068-EBA539AE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03" y="123987"/>
            <a:ext cx="7559297" cy="4186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5ECBE-1198-6859-9307-72DCD778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64" y="4310306"/>
            <a:ext cx="6922576" cy="22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F881-5AAE-5E4C-5701-C55B251CE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Rate Schedules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9AA45-4C97-B580-61A3-62A07AE1B0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spcBef>
                    <a:spcPts val="4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larger initial learning rate </a:t>
                </a:r>
                <a:r>
                  <a:rPr lang="en-US" dirty="0"/>
                  <a:t>can accelerate convergence but to </a:t>
                </a:r>
                <a:r>
                  <a:rPr lang="en-US" b="1" dirty="0"/>
                  <a:t>ensure convergence </a:t>
                </a:r>
                <a:r>
                  <a:rPr lang="en-US" dirty="0"/>
                  <a:t>we often</a:t>
                </a:r>
                <a:r>
                  <a:rPr lang="en-US" b="1" dirty="0"/>
                  <a:t> reduce the learning rate across iterations</a:t>
                </a:r>
                <a:r>
                  <a:rPr lang="en-US" dirty="0"/>
                  <a:t>.</a:t>
                </a:r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sz="2400" b="1" dirty="0"/>
                  <a:t>Linear Schedule: </a:t>
                </a:r>
                <a:r>
                  <a:rPr lang="en-US" sz="2400" dirty="0"/>
                  <a:t>interpolates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</m:sub>
                    </m:sSub>
                  </m:oMath>
                </a14:m>
                <a:r>
                  <a:rPr lang="en-US" sz="2400" dirty="0"/>
                  <a:t>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iterations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spcBef>
                    <a:spcPts val="4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end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endParaRPr lang="en-US" sz="2000" dirty="0"/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sz="2400" b="1" dirty="0"/>
                  <a:t>Power-law Schedule: </a:t>
                </a:r>
                <a:r>
                  <a:rPr lang="en-US" sz="2400" dirty="0"/>
                  <a:t>(most common)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hyperparameters</a:t>
                </a:r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sz="2400" b="1" dirty="0"/>
                  <a:t>Exponential Schedule:</a:t>
                </a:r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hyperparameters</a:t>
                </a:r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sz="2400" b="1" dirty="0">
                    <a:hlinkClick r:id="rId3"/>
                  </a:rPr>
                  <a:t>Cosine Schedule</a:t>
                </a:r>
                <a:r>
                  <a:rPr lang="en-US" sz="2400" b="1" dirty="0"/>
                  <a:t>: </a:t>
                </a:r>
                <a:r>
                  <a:rPr lang="en-US" sz="2400" dirty="0"/>
                  <a:t>common for LLMs,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chemeClr val="accent3"/>
                    </a:solidFill>
                  </a:rPr>
                  <a:t>hyperparameters</a:t>
                </a:r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A9AA45-4C97-B580-61A3-62A07AE1B0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4"/>
                <a:stretch>
                  <a:fillRect l="-987" t="-2103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41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75667-2351-D70F-7199-4D05A861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776588-B69C-3DDC-FC07-D3C5F9162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Learning Rate Schedules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9990E0-FCA0-25BA-58B0-6B4FAE10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9B73A-3F21-F32E-6D1E-1972F4C6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66" y="1238250"/>
            <a:ext cx="7339013" cy="46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719758-1E29-A6DA-54CE-BFCF56687342}"/>
              </a:ext>
            </a:extLst>
          </p:cNvPr>
          <p:cNvSpPr/>
          <p:nvPr/>
        </p:nvSpPr>
        <p:spPr>
          <a:xfrm>
            <a:off x="5563759" y="4215506"/>
            <a:ext cx="1637507" cy="129820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C7A07-ABEA-24A5-E2E0-2F5B1E2A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Learning Rates – </a:t>
            </a:r>
            <a:r>
              <a:rPr lang="en-US" err="1"/>
              <a:t>AdaGrad</a:t>
            </a:r>
            <a:r>
              <a:rPr lang="en-US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648D2-FB50-4965-DB0E-869C191248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 err="1"/>
                  <a:t>AdaGrad</a:t>
                </a:r>
                <a:r>
                  <a:rPr lang="en-US" b="1" dirty="0"/>
                  <a:t>*</a:t>
                </a:r>
                <a:r>
                  <a:rPr lang="en-US" dirty="0"/>
                  <a:t> (Adaptive Gradient) reduces learning rate on dimensions with greatest curvature (largest gradient magnitude).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Reduce learning rate by running squared average of the gradient.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dirty="0"/>
                  <a:t> is a small constant </a:t>
                </a:r>
                <a:br>
                  <a:rPr lang="en-US" dirty="0"/>
                </a:br>
                <a:r>
                  <a:rPr lang="en-US" dirty="0"/>
                  <a:t>for numerical stability.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648D2-FB50-4965-DB0E-869C19124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2"/>
                <a:stretch>
                  <a:fillRect l="-1096" t="-3194" r="-1316" b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B6A519B-46F0-EE6A-A14D-94A3D8C8D815}"/>
              </a:ext>
            </a:extLst>
          </p:cNvPr>
          <p:cNvSpPr txBox="1"/>
          <p:nvPr/>
        </p:nvSpPr>
        <p:spPr>
          <a:xfrm>
            <a:off x="9020974" y="6436824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*Developed at UC Berkeley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EB3CE7A-76EC-6FE5-3A32-3550663D12DE}"/>
              </a:ext>
            </a:extLst>
          </p:cNvPr>
          <p:cNvSpPr/>
          <p:nvPr/>
        </p:nvSpPr>
        <p:spPr>
          <a:xfrm>
            <a:off x="8823541" y="3035808"/>
            <a:ext cx="2924974" cy="963168"/>
          </a:xfrm>
          <a:prstGeom prst="wedgeRoundRectCallout">
            <a:avLst>
              <a:gd name="adj1" fmla="val -67033"/>
              <a:gd name="adj2" fmla="val -374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Tracking Magnitude</a:t>
            </a:r>
          </a:p>
          <a:p>
            <a:pPr algn="ctr"/>
            <a:r>
              <a:rPr lang="en-US" sz="2000"/>
              <a:t>(terms squared)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BF008DB-5DC1-5985-BB3A-282BDD5E13FB}"/>
              </a:ext>
            </a:extLst>
          </p:cNvPr>
          <p:cNvSpPr/>
          <p:nvPr/>
        </p:nvSpPr>
        <p:spPr>
          <a:xfrm>
            <a:off x="5839652" y="5615678"/>
            <a:ext cx="2924974" cy="546116"/>
          </a:xfrm>
          <a:prstGeom prst="wedgeRoundRectCallout">
            <a:avLst>
              <a:gd name="adj1" fmla="val -33097"/>
              <a:gd name="adj2" fmla="val -8893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Scaled Learning Rate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4EE59C-4ABB-BEA9-D59F-F0E140CA743C}"/>
              </a:ext>
            </a:extLst>
          </p:cNvPr>
          <p:cNvSpPr/>
          <p:nvPr/>
        </p:nvSpPr>
        <p:spPr>
          <a:xfrm>
            <a:off x="9214680" y="4406219"/>
            <a:ext cx="2727541" cy="1776096"/>
          </a:xfrm>
          <a:prstGeom prst="roundRect">
            <a:avLst>
              <a:gd name="adj" fmla="val 10105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u="sng" dirty="0"/>
              <a:t>Issue:</a:t>
            </a:r>
          </a:p>
          <a:p>
            <a:r>
              <a:rPr lang="en-US" dirty="0"/>
              <a:t>Large initial gradients result in overly small learning rates near convergence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12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5" grpId="0" animBg="1"/>
      <p:bldP spid="6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F588A-A32F-7CA7-2A84-D9BB26D9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DD5C0-5963-4F85-FF79-426C5F5E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Learning Rates – </a:t>
            </a:r>
            <a:r>
              <a:rPr lang="en-US" err="1"/>
              <a:t>RMSProp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8ACD-2246-A830-7835-C4E6C136B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RMSProp</a:t>
                </a:r>
                <a:r>
                  <a:rPr lang="en-US" dirty="0"/>
                  <a:t> focuses on the </a:t>
                </a:r>
                <a:r>
                  <a:rPr lang="en-US" b="1" dirty="0"/>
                  <a:t>most recent gradients </a:t>
                </a:r>
                <a:r>
                  <a:rPr lang="en-US" dirty="0"/>
                  <a:t>by replacing the average of the gradients with an </a:t>
                </a:r>
                <a:r>
                  <a:rPr lang="en-US" b="1" dirty="0"/>
                  <a:t>exponential weighted average </a:t>
                </a:r>
              </a:p>
              <a:p>
                <a:pPr marL="2744788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744788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3"/>
                    </a:solidFill>
                  </a:rPr>
                  <a:t>hyperparameter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dirty="0"/>
                  <a:t>is typically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8ACD-2246-A830-7835-C4E6C136B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2"/>
                <a:stretch>
                  <a:fillRect l="-1096" t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92B40341-1048-7063-B64D-2FD4918AA212}"/>
              </a:ext>
            </a:extLst>
          </p:cNvPr>
          <p:cNvSpPr/>
          <p:nvPr/>
        </p:nvSpPr>
        <p:spPr>
          <a:xfrm>
            <a:off x="1192378" y="2614353"/>
            <a:ext cx="1662989" cy="775855"/>
          </a:xfrm>
          <a:prstGeom prst="rightArrow">
            <a:avLst>
              <a:gd name="adj1" fmla="val 67143"/>
              <a:gd name="adj2" fmla="val 485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err="1"/>
              <a:t>AdaGrad</a:t>
            </a:r>
            <a:endParaRPr lang="en-US" b="1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EAEED6A-13C9-4451-26AB-61AF6530AAB0}"/>
              </a:ext>
            </a:extLst>
          </p:cNvPr>
          <p:cNvSpPr/>
          <p:nvPr/>
        </p:nvSpPr>
        <p:spPr>
          <a:xfrm>
            <a:off x="1192378" y="3809169"/>
            <a:ext cx="1662989" cy="775855"/>
          </a:xfrm>
          <a:prstGeom prst="rightArrow">
            <a:avLst>
              <a:gd name="adj1" fmla="val 67143"/>
              <a:gd name="adj2" fmla="val 4857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chemeClr val="accent1"/>
                </a:solidFill>
              </a:rPr>
              <a:t>RMSProp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D4253-90AB-F931-D97E-CBE37410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Adam = </a:t>
            </a:r>
            <a:r>
              <a:rPr lang="en-US" err="1"/>
              <a:t>RMSProp</a:t>
            </a:r>
            <a:r>
              <a:rPr lang="en-US"/>
              <a:t> + Momentum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BAC31-A281-AE0F-421B-614E92C3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377242"/>
                <a:ext cx="11567160" cy="54334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Adam (adaptive moments) combines </a:t>
                </a:r>
                <a:r>
                  <a:rPr lang="en-US" sz="2400" dirty="0" err="1"/>
                  <a:t>RMSProp</a:t>
                </a:r>
                <a:r>
                  <a:rPr lang="en-US" sz="2400" dirty="0"/>
                  <a:t> with moments. </a:t>
                </a:r>
              </a:p>
              <a:p>
                <a:pPr marL="1838325" indent="0">
                  <a:spcAft>
                    <a:spcPts val="1200"/>
                  </a:spcAft>
                  <a:buNone/>
                </a:pP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</m:d>
                  </m:oMath>
                </a14:m>
                <a:endParaRPr lang="en-US" sz="2400" b="0" dirty="0"/>
              </a:p>
              <a:p>
                <a:pPr marL="1838325" indent="0"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1838325" indent="0">
                  <a:spcAft>
                    <a:spcPts val="1200"/>
                  </a:spcAft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hyperparameters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are typically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b="1" dirty="0"/>
                  <a:t>Adam is probably the most widely used gradient descent update</a:t>
                </a:r>
                <a:r>
                  <a:rPr lang="en-US" sz="2400" dirty="0"/>
                  <a:t>.</a:t>
                </a:r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4BAC31-A281-AE0F-421B-614E92C3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377242"/>
                <a:ext cx="11567160" cy="5433460"/>
              </a:xfrm>
              <a:blipFill>
                <a:blip r:embed="rId2"/>
                <a:stretch>
                  <a:fillRect l="-768" t="-2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E98AA9DF-2D52-3BDD-8606-EF15F0D93546}"/>
              </a:ext>
            </a:extLst>
          </p:cNvPr>
          <p:cNvSpPr/>
          <p:nvPr/>
        </p:nvSpPr>
        <p:spPr>
          <a:xfrm>
            <a:off x="499871" y="3002511"/>
            <a:ext cx="1672743" cy="599083"/>
          </a:xfrm>
          <a:prstGeom prst="rightArrow">
            <a:avLst>
              <a:gd name="adj1" fmla="val 67143"/>
              <a:gd name="adj2" fmla="val 48571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err="1">
                <a:solidFill>
                  <a:schemeClr val="accent1"/>
                </a:solidFill>
              </a:rPr>
              <a:t>RMSProp</a:t>
            </a:r>
            <a:endParaRPr lang="en-US" sz="1600" b="1">
              <a:solidFill>
                <a:schemeClr val="accent1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82D7B50-BF2A-3C32-65EA-FC59EE601669}"/>
              </a:ext>
            </a:extLst>
          </p:cNvPr>
          <p:cNvSpPr/>
          <p:nvPr/>
        </p:nvSpPr>
        <p:spPr>
          <a:xfrm>
            <a:off x="499871" y="2005590"/>
            <a:ext cx="1672743" cy="599083"/>
          </a:xfrm>
          <a:prstGeom prst="rightArrow">
            <a:avLst>
              <a:gd name="adj1" fmla="val 67143"/>
              <a:gd name="adj2" fmla="val 48571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Momentum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9981C14-3C8A-0390-0400-8A82D796848D}"/>
              </a:ext>
            </a:extLst>
          </p:cNvPr>
          <p:cNvSpPr/>
          <p:nvPr/>
        </p:nvSpPr>
        <p:spPr>
          <a:xfrm>
            <a:off x="499871" y="3826303"/>
            <a:ext cx="1672743" cy="797379"/>
          </a:xfrm>
          <a:prstGeom prst="rightArrow">
            <a:avLst>
              <a:gd name="adj1" fmla="val 67143"/>
              <a:gd name="adj2" fmla="val 4857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>
                <a:solidFill>
                  <a:schemeClr val="bg1"/>
                </a:solidFill>
              </a:rPr>
              <a:t>Gradient</a:t>
            </a:r>
          </a:p>
          <a:p>
            <a:r>
              <a:rPr lang="en-US" sz="1600" b="1">
                <a:solidFill>
                  <a:schemeClr val="bg1"/>
                </a:solidFill>
              </a:rPr>
              <a:t>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F39CB-A47F-5A65-4F7B-8D1D83CA7E6C}"/>
                  </a:ext>
                </a:extLst>
              </p:cNvPr>
              <p:cNvSpPr txBox="1"/>
              <p:nvPr/>
            </p:nvSpPr>
            <p:spPr>
              <a:xfrm>
                <a:off x="8493252" y="2033123"/>
                <a:ext cx="3386327" cy="32092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Bias Corrected Version:</a:t>
                </a:r>
              </a:p>
              <a:p>
                <a:pPr marL="120650"/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den>
                    </m:f>
                  </m:oMath>
                </a14:m>
                <a:endParaRPr lang="en-US" sz="2000" dirty="0"/>
              </a:p>
              <a:p>
                <a:pPr marL="120650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den>
                    </m:f>
                  </m:oMath>
                </a14:m>
                <a:endParaRPr lang="en-US" sz="2000" dirty="0"/>
              </a:p>
              <a:p>
                <a:pPr marL="120650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ra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bSup>
                  </m:oMath>
                </a14:m>
                <a:endParaRPr lang="en-US" sz="2000" dirty="0"/>
              </a:p>
              <a:p>
                <a:br>
                  <a:rPr lang="en-US" sz="2000" dirty="0"/>
                </a:br>
                <a:r>
                  <a:rPr lang="en-US" sz="2000" dirty="0"/>
                  <a:t>Addresses issue where early steps are too small.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F39CB-A47F-5A65-4F7B-8D1D83CA7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252" y="2033123"/>
                <a:ext cx="3386327" cy="3209276"/>
              </a:xfrm>
              <a:prstGeom prst="rect">
                <a:avLst/>
              </a:prstGeom>
              <a:blipFill>
                <a:blip r:embed="rId3"/>
                <a:stretch>
                  <a:fillRect l="-1859" t="-784" b="-2353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00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B065D-BB2C-D539-2A61-CFB848A2E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0218FB-4F40-1450-C7BE-591279B1E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Adam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6F0BCD-7B6F-33F3-84B5-7E126691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F493C-B192-BBA3-FFC2-AFB5FA82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5"/>
          <a:stretch>
            <a:fillRect/>
          </a:stretch>
        </p:blipFill>
        <p:spPr>
          <a:xfrm>
            <a:off x="4806777" y="1071797"/>
            <a:ext cx="7253641" cy="47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05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96711-D543-023F-09B2-41BE62A43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4C43D-5AF9-0894-0FA7-63FD20C4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001B9-92C2-A5E7-088F-6B72B1AFD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Update the weights by moving in the </a:t>
                </a:r>
                <a:r>
                  <a:rPr lang="en-US" sz="2600" b="1" dirty="0"/>
                  <a:t>opposite direction</a:t>
                </a:r>
                <a:r>
                  <a:rPr lang="en-US" sz="2600" dirty="0"/>
                  <a:t> of the gradient:</a:t>
                </a:r>
                <a:endParaRPr lang="en-US" sz="2600" b="1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Initialize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600" dirty="0"/>
                  <a:t> typically a small random value (more on this later)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600" dirty="0"/>
                  <a:t> stopping condition (e.g.,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600" dirty="0"/>
                  <a:t> change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6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6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Step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r>
                  <a:rPr lang="en-US" sz="2600" dirty="0"/>
                  <a:t> defines how the gradient is used to compute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6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endParaRPr lang="en-US" sz="26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/>
                  <a:t>This is where Adam would is implemented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001B9-92C2-A5E7-088F-6B72B1AFD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  <a:blipFill>
                <a:blip r:embed="rId3"/>
                <a:stretch>
                  <a:fillRect l="-987" t="-2211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F9B13-95BD-693E-709E-03BF7C59037A}"/>
                  </a:ext>
                </a:extLst>
              </p:cNvPr>
              <p:cNvSpPr txBox="1"/>
              <p:nvPr/>
            </p:nvSpPr>
            <p:spPr>
              <a:xfrm>
                <a:off x="2333393" y="2032067"/>
                <a:ext cx="7525214" cy="197214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6F9B13-95BD-693E-709E-03BF7C590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93" y="2032067"/>
                <a:ext cx="7525214" cy="1972143"/>
              </a:xfrm>
              <a:prstGeom prst="rect">
                <a:avLst/>
              </a:prstGeom>
              <a:blipFill>
                <a:blip r:embed="rId4"/>
                <a:stretch>
                  <a:fillRect l="-504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38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87D5-64F0-0B3E-C7B8-18BEB7F2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6FBF7-AF43-70B8-2E64-3DBD443EB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Stochastic Gradient Descent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C4547D-8193-4251-2CDA-615770A32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Approximating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97651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883C5-6902-7E97-3FDE-AB8AB6D4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0763-634A-732B-D5A2-618598A3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Cost of 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46A75-6B86-9921-F8AE-51E12A00D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600" dirty="0"/>
                  <a:t>What is the cost of each iteration of batch gradient descent?</a:t>
                </a: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br>
                  <a:rPr lang="en-US" sz="2600" b="1" dirty="0"/>
                </a:b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600" dirty="0"/>
                  <a:t>If we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600" dirty="0"/>
                  <a:t> training data points in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600" dirty="0"/>
                  <a:t> dimensions: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46A75-6B86-9921-F8AE-51E12A00D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987" t="-2103" b="-1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2B44C-801C-863F-D1A7-4742E6C6E5B7}"/>
                  </a:ext>
                </a:extLst>
              </p:cNvPr>
              <p:cNvSpPr txBox="1"/>
              <p:nvPr/>
            </p:nvSpPr>
            <p:spPr>
              <a:xfrm>
                <a:off x="2333393" y="2130887"/>
                <a:ext cx="7525214" cy="200118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2B44C-801C-863F-D1A7-4742E6C6E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93" y="2130887"/>
                <a:ext cx="7525214" cy="2001189"/>
              </a:xfrm>
              <a:prstGeom prst="rect">
                <a:avLst/>
              </a:prstGeom>
              <a:blipFill>
                <a:blip r:embed="rId3"/>
                <a:stretch>
                  <a:fillRect l="-50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7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1DCD-83FA-1AF6-27B7-E5B003309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conditions for convergence?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088748E2-3285-1E20-E1FE-F2588F1D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32927"/>
            <a:ext cx="9299937" cy="4798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77AAA-D55A-78BC-3889-29C046785CC0}"/>
              </a:ext>
            </a:extLst>
          </p:cNvPr>
          <p:cNvSpPr txBox="1"/>
          <p:nvPr/>
        </p:nvSpPr>
        <p:spPr>
          <a:xfrm>
            <a:off x="7737232" y="3108782"/>
            <a:ext cx="3686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Learning rate </a:t>
            </a:r>
            <a:r>
              <a:rPr lang="en-US" sz="2800" dirty="0"/>
              <a:t>seemed to affect convergence even on a simple parabola. </a:t>
            </a:r>
          </a:p>
        </p:txBody>
      </p:sp>
    </p:spTree>
    <p:extLst>
      <p:ext uri="{BB962C8B-B14F-4D97-AF65-F5344CB8AC3E}">
        <p14:creationId xmlns:p14="http://schemas.microsoft.com/office/powerpoint/2010/main" val="39408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3186CA3-BCEC-009E-2825-6E4E18D2402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59F6C3-759B-96A5-0188-D353761D651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What is the cost for a single gradient update assuming N data points in D dimensions and the basic gradient update equation.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23EEB-1BF6-16E7-B5B2-E5FA4A48641B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723420-CD9F-54B6-E9B2-7B1E691C9CF9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C72C9D6-05EA-77C8-9603-4DB6564DDABB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DF8BA2-5FB1-8BFC-0B1A-D94BBA9CA7C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697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CA38E-23D1-5881-846D-8BFD71320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86D2-8FE9-D0BF-8F5B-FE8B3B1C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Cost of 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FE1A8-A7AD-0109-2202-30DE051364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600" dirty="0"/>
                  <a:t>What is the cost of each iteration of batch gradient descent?</a:t>
                </a: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br>
                  <a:rPr lang="en-US" sz="2600" b="1" dirty="0"/>
                </a:br>
                <a:endParaRPr lang="en-US" sz="2600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600" dirty="0"/>
                  <a:t>If we have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600" dirty="0"/>
                  <a:t> training data points in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600" dirty="0"/>
                  <a:t> dimensions: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</m:sSubSup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600" dirty="0"/>
                  <a:t>The cost per update is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𝑁𝐷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FE1A8-A7AD-0109-2202-30DE05136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987" t="-2103" b="-15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87B14CB0-AA95-25AD-BE69-F6677D54F618}"/>
                  </a:ext>
                </a:extLst>
              </p:cNvPr>
              <p:cNvSpPr/>
              <p:nvPr/>
            </p:nvSpPr>
            <p:spPr>
              <a:xfrm>
                <a:off x="6096000" y="5948172"/>
                <a:ext cx="1419922" cy="641387"/>
              </a:xfrm>
              <a:prstGeom prst="wedgeRoundRectCallout">
                <a:avLst>
                  <a:gd name="adj1" fmla="val 45136"/>
                  <a:gd name="adj2" fmla="val -83543"/>
                  <a:gd name="adj3" fmla="val 16667"/>
                </a:avLst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tIns="0"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87B14CB0-AA95-25AD-BE69-F6677D54F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48172"/>
                <a:ext cx="1419922" cy="641387"/>
              </a:xfrm>
              <a:prstGeom prst="wedgeRoundRectCallout">
                <a:avLst>
                  <a:gd name="adj1" fmla="val 45136"/>
                  <a:gd name="adj2" fmla="val -835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6080E5A-24A6-45F9-8B7F-9FEA69E206D7}"/>
                  </a:ext>
                </a:extLst>
              </p:cNvPr>
              <p:cNvSpPr/>
              <p:nvPr/>
            </p:nvSpPr>
            <p:spPr>
              <a:xfrm>
                <a:off x="8277829" y="5948171"/>
                <a:ext cx="1419922" cy="641387"/>
              </a:xfrm>
              <a:prstGeom prst="wedgeRoundRectCallout">
                <a:avLst>
                  <a:gd name="adj1" fmla="val -49105"/>
                  <a:gd name="adj2" fmla="val -111361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tIns="0"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6080E5A-24A6-45F9-8B7F-9FEA69E20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829" y="5948171"/>
                <a:ext cx="1419922" cy="641387"/>
              </a:xfrm>
              <a:prstGeom prst="wedgeRoundRectCallout">
                <a:avLst>
                  <a:gd name="adj1" fmla="val -49105"/>
                  <a:gd name="adj2" fmla="val -11136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AD3AC1-7D23-0B45-342A-0B17BE7426B8}"/>
                  </a:ext>
                </a:extLst>
              </p:cNvPr>
              <p:cNvSpPr txBox="1"/>
              <p:nvPr/>
            </p:nvSpPr>
            <p:spPr>
              <a:xfrm>
                <a:off x="2333393" y="2130887"/>
                <a:ext cx="7525214" cy="200118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AD3AC1-7D23-0B45-342A-0B17BE742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93" y="2130887"/>
                <a:ext cx="7525214" cy="2001189"/>
              </a:xfrm>
              <a:prstGeom prst="rect">
                <a:avLst/>
              </a:prstGeom>
              <a:blipFill>
                <a:blip r:embed="rId5"/>
                <a:stretch>
                  <a:fillRect l="-50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F37E-9943-D35E-FDAF-8FAEAC9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Training Error Estimates the Test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74DB4-E28E-6240-040C-4CFAA64294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498932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As an </a:t>
                </a:r>
                <a:r>
                  <a:rPr lang="en-US" b="1" dirty="0"/>
                  <a:t>optimizer</a:t>
                </a:r>
                <a:r>
                  <a:rPr lang="en-US" dirty="0"/>
                  <a:t>, our goal has been to minimize the </a:t>
                </a:r>
                <a:r>
                  <a:rPr lang="en-US" b="1" dirty="0"/>
                  <a:t>average</a:t>
                </a:r>
                <a:r>
                  <a:rPr lang="en-US" dirty="0"/>
                  <a:t> </a:t>
                </a:r>
                <a:r>
                  <a:rPr lang="en-US" b="1" dirty="0"/>
                  <a:t>training error:</a:t>
                </a:r>
                <a:endParaRPr lang="en-US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However, we would have preferred to minimize the </a:t>
                </a:r>
                <a:r>
                  <a:rPr lang="en-US" b="1" dirty="0"/>
                  <a:t>expected test error: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test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 the </a:t>
                </a:r>
                <a:r>
                  <a:rPr lang="en-US" sz="2400" b="1" u="sng" dirty="0"/>
                  <a:t>unknown</a:t>
                </a:r>
                <a:r>
                  <a:rPr lang="en-US" sz="2400" b="1" dirty="0"/>
                  <a:t> distribution over test examples.</a:t>
                </a:r>
                <a:endParaRPr lang="en-US" b="1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If we assume that our training data is drawn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then for large enough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train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test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The training error is an empirical estimate of the unknown test error.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A74DB4-E28E-6240-040C-4CFAA64294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4989323"/>
              </a:xfrm>
              <a:blipFill>
                <a:blip r:embed="rId2"/>
                <a:stretch>
                  <a:fillRect l="-658" t="-14758" b="-20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6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02DE-D33D-37A6-DEF0-C238E9ED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Approximating the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8E276-B5A7-B360-6FAF-7F5B10478D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600"/>
                  </a:spcBef>
                  <a:spcAft>
                    <a:spcPts val="1800"/>
                  </a:spcAft>
                  <a:buNone/>
                </a:pPr>
                <a:r>
                  <a:rPr lang="en-US" sz="2400" dirty="0"/>
                  <a:t>The error (and the gradient) are </a:t>
                </a:r>
                <a:r>
                  <a:rPr lang="en-US" sz="2400" b="1" dirty="0"/>
                  <a:t>empirical expectations </a:t>
                </a:r>
                <a:r>
                  <a:rPr lang="en-US" sz="2400" dirty="0"/>
                  <a:t>of the </a:t>
                </a:r>
                <a:r>
                  <a:rPr lang="en-US" sz="2400" b="1" dirty="0"/>
                  <a:t>test error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60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error at a </a:t>
                </a:r>
                <a:r>
                  <a:rPr lang="en-US" b="1" dirty="0"/>
                  <a:t>single point</a:t>
                </a:r>
                <a:r>
                  <a:rPr lang="en-US" dirty="0"/>
                  <a:t> is </a:t>
                </a:r>
                <a:r>
                  <a:rPr lang="en-US" i="1" dirty="0"/>
                  <a:t>also</a:t>
                </a:r>
                <a:r>
                  <a:rPr lang="en-US" dirty="0"/>
                  <a:t> a (</a:t>
                </a:r>
                <a:r>
                  <a:rPr lang="en-US" b="1" dirty="0"/>
                  <a:t>noisy</a:t>
                </a:r>
                <a:r>
                  <a:rPr lang="en-US" dirty="0"/>
                  <a:t>) estimate:</a:t>
                </a:r>
                <a:endParaRPr lang="en-US" b="1" dirty="0"/>
              </a:p>
              <a:p>
                <a:pPr marL="0" indent="0">
                  <a:spcBef>
                    <a:spcPts val="16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600"/>
                  </a:spcBef>
                  <a:spcAft>
                    <a:spcPts val="1800"/>
                  </a:spcAft>
                  <a:buNone/>
                </a:pPr>
                <a:r>
                  <a:rPr lang="en-US" sz="2400" dirty="0"/>
                  <a:t>Compute the gradient for a </a:t>
                </a:r>
                <a:r>
                  <a:rPr lang="en-US" sz="2400" b="1" dirty="0"/>
                  <a:t>randomly</a:t>
                </a:r>
                <a:r>
                  <a:rPr lang="en-US" sz="2400" dirty="0"/>
                  <a:t> (</a:t>
                </a:r>
                <a:r>
                  <a:rPr lang="en-US" sz="2400" b="1" dirty="0"/>
                  <a:t>stochastically</a:t>
                </a:r>
                <a:r>
                  <a:rPr lang="en-US" sz="2400" dirty="0"/>
                  <a:t>) sampled </a:t>
                </a:r>
                <a:r>
                  <a:rPr lang="en-US" sz="2400" b="1" i="1" u="sng" dirty="0"/>
                  <a:t>single point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sSubSup>
                            <m:sSub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p>
                          </m:sSubSup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78E276-B5A7-B360-6FAF-7F5B10478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3"/>
                <a:stretch>
                  <a:fillRect l="-1096" t="-1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81243AB-67A2-A724-43C9-0E937EA0E6D5}"/>
              </a:ext>
            </a:extLst>
          </p:cNvPr>
          <p:cNvGrpSpPr/>
          <p:nvPr/>
        </p:nvGrpSpPr>
        <p:grpSpPr>
          <a:xfrm>
            <a:off x="7267902" y="5881245"/>
            <a:ext cx="3410607" cy="594356"/>
            <a:chOff x="7267902" y="5881245"/>
            <a:chExt cx="3410607" cy="594356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0117515-7742-39E3-6EF2-65BF21EA2929}"/>
                </a:ext>
              </a:extLst>
            </p:cNvPr>
            <p:cNvSpPr/>
            <p:nvPr/>
          </p:nvSpPr>
          <p:spPr>
            <a:xfrm rot="5400000">
              <a:off x="8849709" y="4299438"/>
              <a:ext cx="246994" cy="3410607"/>
            </a:xfrm>
            <a:prstGeom prst="rightBrac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35C13C-CDB2-63A9-5D06-18B15FC81CD4}"/>
                    </a:ext>
                  </a:extLst>
                </p:cNvPr>
                <p:cNvSpPr txBox="1"/>
                <p:nvPr/>
              </p:nvSpPr>
              <p:spPr>
                <a:xfrm>
                  <a:off x="7401974" y="6106269"/>
                  <a:ext cx="31424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chemeClr val="accent6"/>
                      </a:solidFill>
                    </a:rPr>
                    <a:t>Ideal but don’t know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>
                      <a:solidFill>
                        <a:schemeClr val="accent6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635C13C-CDB2-63A9-5D06-18B15FC81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974" y="6106269"/>
                  <a:ext cx="314246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06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26B1B-BDA1-D029-49EE-74E8C34B73EF}"/>
              </a:ext>
            </a:extLst>
          </p:cNvPr>
          <p:cNvGrpSpPr/>
          <p:nvPr/>
        </p:nvGrpSpPr>
        <p:grpSpPr>
          <a:xfrm>
            <a:off x="3520965" y="5881245"/>
            <a:ext cx="3419018" cy="594356"/>
            <a:chOff x="3520965" y="5881245"/>
            <a:chExt cx="3419018" cy="594356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7A49D884-FFA7-7BA2-20BD-F9C2DC91A9D9}"/>
                </a:ext>
              </a:extLst>
            </p:cNvPr>
            <p:cNvSpPr/>
            <p:nvPr/>
          </p:nvSpPr>
          <p:spPr>
            <a:xfrm rot="5400000">
              <a:off x="5102772" y="4299438"/>
              <a:ext cx="246994" cy="3410607"/>
            </a:xfrm>
            <a:prstGeom prst="rightBrac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3DF104-4584-D32A-864B-85458A2C2CC8}"/>
                </a:ext>
              </a:extLst>
            </p:cNvPr>
            <p:cNvSpPr txBox="1"/>
            <p:nvPr/>
          </p:nvSpPr>
          <p:spPr>
            <a:xfrm>
              <a:off x="3600607" y="6106269"/>
              <a:ext cx="3339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</a:rPr>
                <a:t>Best estimate (but expensive)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0F99AE-9939-6932-F6F6-E83725C191C1}"/>
              </a:ext>
            </a:extLst>
          </p:cNvPr>
          <p:cNvGrpSpPr/>
          <p:nvPr/>
        </p:nvGrpSpPr>
        <p:grpSpPr>
          <a:xfrm>
            <a:off x="1474987" y="5881245"/>
            <a:ext cx="1935620" cy="594356"/>
            <a:chOff x="1474987" y="5881245"/>
            <a:chExt cx="1935620" cy="594356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9BD330EE-4DC3-6CA6-E214-09DB6099394B}"/>
                </a:ext>
              </a:extLst>
            </p:cNvPr>
            <p:cNvSpPr/>
            <p:nvPr/>
          </p:nvSpPr>
          <p:spPr>
            <a:xfrm rot="5400000">
              <a:off x="2319300" y="5036932"/>
              <a:ext cx="246994" cy="1935620"/>
            </a:xfrm>
            <a:prstGeom prst="rightBrac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4D8425-E8E1-4CE6-F675-8A57D5EC164C}"/>
                </a:ext>
              </a:extLst>
            </p:cNvPr>
            <p:cNvSpPr txBox="1"/>
            <p:nvPr/>
          </p:nvSpPr>
          <p:spPr>
            <a:xfrm>
              <a:off x="1608747" y="6106269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Cheap approx.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53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5B0FE-A0A8-2F1E-8E28-BEDC16F90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7249-D2A2-9824-ADFD-9E693817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AC3F-9223-524B-5D7B-43F5A451F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00891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Gradient descent but with the gradient computed on a </a:t>
                </a:r>
                <a:r>
                  <a:rPr lang="en-US" sz="2600" b="1" i="1" dirty="0"/>
                  <a:t>single</a:t>
                </a:r>
                <a:r>
                  <a:rPr lang="en-US" sz="2600" b="1" dirty="0"/>
                  <a:t> randomly sampled training data point</a:t>
                </a:r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/>
              </a:p>
              <a:p>
                <a:r>
                  <a:rPr lang="en-US" sz="2600" dirty="0"/>
                  <a:t>Stochasticity comes from </a:t>
                </a:r>
                <a:r>
                  <a:rPr lang="en-US" sz="2600" b="1" dirty="0"/>
                  <a:t>random gradient estimates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2600" b="1" dirty="0"/>
              </a:p>
              <a:p>
                <a:r>
                  <a:rPr lang="en-US" sz="2600" b="1" dirty="0"/>
                  <a:t>Cost per step is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instead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in batch gradient descent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6AC3F-9223-524B-5D7B-43F5A451F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008917"/>
              </a:xfrm>
              <a:blipFill>
                <a:blip r:embed="rId3"/>
                <a:stretch>
                  <a:fillRect l="-987" t="-2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7CDE0B-6F5B-03AD-DC33-3CF5E3B78B75}"/>
                  </a:ext>
                </a:extLst>
              </p:cNvPr>
              <p:cNvSpPr txBox="1"/>
              <p:nvPr/>
            </p:nvSpPr>
            <p:spPr>
              <a:xfrm>
                <a:off x="1917811" y="2479230"/>
                <a:ext cx="8356378" cy="24030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RandomInteger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>
                  <a:latin typeface="Cambria Math" panose="02040503050406030204" pitchFamily="18" charset="0"/>
                </a:endParaRP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7CDE0B-6F5B-03AD-DC33-3CF5E3B78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11" y="2479230"/>
                <a:ext cx="8356378" cy="2403030"/>
              </a:xfrm>
              <a:prstGeom prst="rect">
                <a:avLst/>
              </a:prstGeom>
              <a:blipFill>
                <a:blip r:embed="rId4"/>
                <a:stretch>
                  <a:fillRect l="-30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7A72CC50-2871-BF1F-1647-431DB5683518}"/>
                  </a:ext>
                </a:extLst>
              </p:cNvPr>
              <p:cNvSpPr/>
              <p:nvPr/>
            </p:nvSpPr>
            <p:spPr>
              <a:xfrm>
                <a:off x="6839493" y="2048061"/>
                <a:ext cx="5040086" cy="1536387"/>
              </a:xfrm>
              <a:prstGeom prst="wedgeRoundRectCallout">
                <a:avLst>
                  <a:gd name="adj1" fmla="val -41487"/>
                  <a:gd name="adj2" fmla="val 63470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200"/>
                  </a:spcAft>
                </a:pPr>
                <a:r>
                  <a:rPr lang="en-US">
                    <a:solidFill>
                      <a:schemeClr val="bg1"/>
                    </a:solidFill>
                  </a:rPr>
                  <a:t>Gradient of the error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 data point.</a:t>
                </a:r>
              </a:p>
              <a:p>
                <a:pPr algn="ctr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b="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7A72CC50-2871-BF1F-1647-431DB5683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493" y="2048061"/>
                <a:ext cx="5040086" cy="1536387"/>
              </a:xfrm>
              <a:prstGeom prst="wedgeRoundRectCallout">
                <a:avLst>
                  <a:gd name="adj1" fmla="val -41487"/>
                  <a:gd name="adj2" fmla="val 6347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7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ABB5E-3F14-1BC1-947C-9E14C2131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314E-1FD7-C339-BC61-CBDBCEBF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Stochastic Gradient Descent (Shuffling)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CD8-127C-A603-C0CA-D490BA6BA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16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In practice, we often </a:t>
            </a:r>
            <a:r>
              <a:rPr lang="en-US" sz="2600" b="1"/>
              <a:t>shuffle</a:t>
            </a:r>
            <a:r>
              <a:rPr lang="en-US" sz="2600"/>
              <a:t> and then </a:t>
            </a:r>
            <a:r>
              <a:rPr lang="en-US" sz="2600" b="1"/>
              <a:t>iterate</a:t>
            </a:r>
            <a:r>
              <a:rPr lang="en-US" sz="2600"/>
              <a:t> over the entire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B3235-7755-DB41-4C20-18B2BCEAE773}"/>
                  </a:ext>
                </a:extLst>
              </p:cNvPr>
              <p:cNvSpPr txBox="1"/>
              <p:nvPr/>
            </p:nvSpPr>
            <p:spPr>
              <a:xfrm>
                <a:off x="1917811" y="2392144"/>
                <a:ext cx="8356378" cy="369569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Initialize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800"/>
                  <a:t>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# Epochs</a:t>
                </a:r>
              </a:p>
              <a:p>
                <a:pPr marL="466725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ShuffleData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800"/>
                  <a:t>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# Randomize the Data Ordering</a:t>
                </a:r>
              </a:p>
              <a:p>
                <a:pPr marL="466725"/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range(0,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:r>
                  <a:rPr lang="en-US" sz="2800" b="1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sup>
                    </m:sSup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Step</m:t>
                    </m:r>
                    <m:d>
                      <m:d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800" b="1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sz="2800" b="1"/>
              </a:p>
              <a:p>
                <a:pPr marL="922338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  <a:p>
                <a:pPr marL="92233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BB3235-7755-DB41-4C20-18B2BCEA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11" y="2392144"/>
                <a:ext cx="8356378" cy="3695692"/>
              </a:xfrm>
              <a:prstGeom prst="rect">
                <a:avLst/>
              </a:prstGeom>
              <a:blipFill>
                <a:blip r:embed="rId3"/>
                <a:stretch>
                  <a:fillRect l="-303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3D45246D-7A56-249A-D09B-097603385083}"/>
                  </a:ext>
                </a:extLst>
              </p:cNvPr>
              <p:cNvSpPr/>
              <p:nvPr/>
            </p:nvSpPr>
            <p:spPr>
              <a:xfrm>
                <a:off x="7492218" y="5671459"/>
                <a:ext cx="3584667" cy="832753"/>
              </a:xfrm>
              <a:prstGeom prst="wedgeRoundRectCallout">
                <a:avLst>
                  <a:gd name="adj1" fmla="val 983"/>
                  <a:gd name="adj2" fmla="val -111053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Gradient of the error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/>
                  <a:t> data point.</a:t>
                </a:r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3D45246D-7A56-249A-D09B-097603385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218" y="5671459"/>
                <a:ext cx="3584667" cy="832753"/>
              </a:xfrm>
              <a:prstGeom prst="wedgeRoundRectCallout">
                <a:avLst>
                  <a:gd name="adj1" fmla="val 983"/>
                  <a:gd name="adj2" fmla="val -111053"/>
                  <a:gd name="adj3" fmla="val 16667"/>
                </a:avLst>
              </a:prstGeom>
              <a:blipFill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389CD3D-F83A-C18D-B764-AA3F3BBA1AD2}"/>
              </a:ext>
            </a:extLst>
          </p:cNvPr>
          <p:cNvSpPr/>
          <p:nvPr/>
        </p:nvSpPr>
        <p:spPr>
          <a:xfrm>
            <a:off x="5223215" y="2063678"/>
            <a:ext cx="3584667" cy="832753"/>
          </a:xfrm>
          <a:prstGeom prst="wedgeRoundRectCallout">
            <a:avLst>
              <a:gd name="adj1" fmla="val -37231"/>
              <a:gd name="adj2" fmla="val 99824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One </a:t>
            </a:r>
            <a:r>
              <a:rPr lang="en-US" b="1">
                <a:solidFill>
                  <a:schemeClr val="tx1"/>
                </a:solidFill>
              </a:rPr>
              <a:t>epoch</a:t>
            </a:r>
            <a:r>
              <a:rPr lang="en-US">
                <a:solidFill>
                  <a:schemeClr val="tx1"/>
                </a:solidFill>
              </a:rPr>
              <a:t> is a complete pass over all the data points.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3CCCDAE-D3AD-EB41-C9A6-2E954B0FB071}"/>
              </a:ext>
            </a:extLst>
          </p:cNvPr>
          <p:cNvSpPr/>
          <p:nvPr/>
        </p:nvSpPr>
        <p:spPr>
          <a:xfrm>
            <a:off x="8291100" y="3010095"/>
            <a:ext cx="2551071" cy="663637"/>
          </a:xfrm>
          <a:prstGeom prst="wedgeRoundRectCallout">
            <a:avLst>
              <a:gd name="adj1" fmla="val -61777"/>
              <a:gd name="adj2" fmla="val 5789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Often only randomize data once.</a:t>
            </a:r>
          </a:p>
        </p:txBody>
      </p:sp>
    </p:spTree>
    <p:extLst>
      <p:ext uri="{BB962C8B-B14F-4D97-AF65-F5344CB8AC3E}">
        <p14:creationId xmlns:p14="http://schemas.microsoft.com/office/powerpoint/2010/main" val="1879902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9B3A4-0731-8161-1EFC-3CAE8028C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E9404A-0F7A-73A4-6E26-5C9985136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2DE072-FB1E-5BA7-04E6-30ED0BDE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865C2-131C-3858-258C-7612C559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88" y="1336491"/>
            <a:ext cx="7499265" cy="43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66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288B-1A71-D285-ED80-F61903E94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D153FE3-5B6E-1D1D-1CBA-68D9F3FE2ED3}"/>
              </a:ext>
            </a:extLst>
          </p:cNvPr>
          <p:cNvSpPr txBox="1"/>
          <p:nvPr/>
        </p:nvSpPr>
        <p:spPr>
          <a:xfrm>
            <a:off x="4076001" y="3564933"/>
            <a:ext cx="5597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?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A9BC48E-8C6E-11D8-21C6-52027906850E}"/>
              </a:ext>
            </a:extLst>
          </p:cNvPr>
          <p:cNvSpPr/>
          <p:nvPr/>
        </p:nvSpPr>
        <p:spPr>
          <a:xfrm>
            <a:off x="195943" y="3080655"/>
            <a:ext cx="11793953" cy="3548744"/>
          </a:xfrm>
          <a:custGeom>
            <a:avLst/>
            <a:gdLst>
              <a:gd name="connsiteX0" fmla="*/ 3833434 w 11793953"/>
              <a:gd name="connsiteY0" fmla="*/ 0 h 3548744"/>
              <a:gd name="connsiteX1" fmla="*/ 5405260 w 11793953"/>
              <a:gd name="connsiteY1" fmla="*/ 2057401 h 3548744"/>
              <a:gd name="connsiteX2" fmla="*/ 11545391 w 11793953"/>
              <a:gd name="connsiteY2" fmla="*/ 2057401 h 3548744"/>
              <a:gd name="connsiteX3" fmla="*/ 11793953 w 11793953"/>
              <a:gd name="connsiteY3" fmla="*/ 2305963 h 3548744"/>
              <a:gd name="connsiteX4" fmla="*/ 11793953 w 11793953"/>
              <a:gd name="connsiteY4" fmla="*/ 3300182 h 3548744"/>
              <a:gd name="connsiteX5" fmla="*/ 11545391 w 11793953"/>
              <a:gd name="connsiteY5" fmla="*/ 3548744 h 3548744"/>
              <a:gd name="connsiteX6" fmla="*/ 248562 w 11793953"/>
              <a:gd name="connsiteY6" fmla="*/ 3548744 h 3548744"/>
              <a:gd name="connsiteX7" fmla="*/ 0 w 11793953"/>
              <a:gd name="connsiteY7" fmla="*/ 3300182 h 3548744"/>
              <a:gd name="connsiteX8" fmla="*/ 0 w 11793953"/>
              <a:gd name="connsiteY8" fmla="*/ 2305963 h 3548744"/>
              <a:gd name="connsiteX9" fmla="*/ 248562 w 11793953"/>
              <a:gd name="connsiteY9" fmla="*/ 2057401 h 3548744"/>
              <a:gd name="connsiteX10" fmla="*/ 3244229 w 11793953"/>
              <a:gd name="connsiteY10" fmla="*/ 2057401 h 354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93953" h="3548744">
                <a:moveTo>
                  <a:pt x="3833434" y="0"/>
                </a:moveTo>
                <a:lnTo>
                  <a:pt x="5405260" y="2057401"/>
                </a:lnTo>
                <a:lnTo>
                  <a:pt x="11545391" y="2057401"/>
                </a:lnTo>
                <a:cubicBezTo>
                  <a:pt x="11682668" y="2057401"/>
                  <a:pt x="11793953" y="2168686"/>
                  <a:pt x="11793953" y="2305963"/>
                </a:cubicBezTo>
                <a:lnTo>
                  <a:pt x="11793953" y="3300182"/>
                </a:lnTo>
                <a:cubicBezTo>
                  <a:pt x="11793953" y="3437459"/>
                  <a:pt x="11682668" y="3548744"/>
                  <a:pt x="11545391" y="3548744"/>
                </a:cubicBezTo>
                <a:lnTo>
                  <a:pt x="248562" y="3548744"/>
                </a:lnTo>
                <a:cubicBezTo>
                  <a:pt x="111285" y="3548744"/>
                  <a:pt x="0" y="3437459"/>
                  <a:pt x="0" y="3300182"/>
                </a:cubicBezTo>
                <a:lnTo>
                  <a:pt x="0" y="2305963"/>
                </a:lnTo>
                <a:cubicBezTo>
                  <a:pt x="0" y="2168686"/>
                  <a:pt x="111285" y="2057401"/>
                  <a:pt x="248562" y="2057401"/>
                </a:cubicBezTo>
                <a:lnTo>
                  <a:pt x="3244229" y="2057401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18844-2BC9-C06A-2804-696AC89A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Better Gradient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667E-91B0-3D51-FBB3-846407E01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39"/>
            <a:ext cx="11567160" cy="9577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spcAft>
                <a:spcPts val="1800"/>
              </a:spcAft>
              <a:buNone/>
            </a:pPr>
            <a:r>
              <a:rPr lang="en-US" sz="2400"/>
              <a:t>Estimating the gradient using a single data point results in </a:t>
            </a:r>
            <a:r>
              <a:rPr lang="en-US" sz="2400" b="1"/>
              <a:t>noisy estimates</a:t>
            </a:r>
            <a:r>
              <a:rPr lang="en-US" sz="2400"/>
              <a:t>.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A937978-DF66-CC95-5163-D91BB532470D}"/>
              </a:ext>
            </a:extLst>
          </p:cNvPr>
          <p:cNvSpPr/>
          <p:nvPr/>
        </p:nvSpPr>
        <p:spPr>
          <a:xfrm>
            <a:off x="421756" y="2253341"/>
            <a:ext cx="8929072" cy="82731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B3B5F-075A-63B0-D693-1FD0ED144132}"/>
              </a:ext>
            </a:extLst>
          </p:cNvPr>
          <p:cNvSpPr txBox="1"/>
          <p:nvPr/>
        </p:nvSpPr>
        <p:spPr>
          <a:xfrm>
            <a:off x="685800" y="2482332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Noisy but Cheap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6023C-7B7E-C1E7-BF70-1212A992BA2A}"/>
              </a:ext>
            </a:extLst>
          </p:cNvPr>
          <p:cNvSpPr txBox="1"/>
          <p:nvPr/>
        </p:nvSpPr>
        <p:spPr>
          <a:xfrm>
            <a:off x="6411425" y="2482332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Accurate but Expensive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5A9F05-8DFB-8496-80B8-87D1FA7D55C5}"/>
                  </a:ext>
                </a:extLst>
              </p:cNvPr>
              <p:cNvSpPr txBox="1"/>
              <p:nvPr/>
            </p:nvSpPr>
            <p:spPr>
              <a:xfrm>
                <a:off x="9189195" y="2279751"/>
                <a:ext cx="3048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8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F5A9F05-8DFB-8496-80B8-87D1FA7D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95" y="2279751"/>
                <a:ext cx="3048000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F694A30C-E5E8-BE9C-13EE-DE3832E55EB7}"/>
              </a:ext>
            </a:extLst>
          </p:cNvPr>
          <p:cNvSpPr/>
          <p:nvPr/>
        </p:nvSpPr>
        <p:spPr>
          <a:xfrm rot="5400000">
            <a:off x="10602022" y="1635908"/>
            <a:ext cx="246994" cy="2528753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FEBA38-1F09-F077-A2E4-4A93E81CF494}"/>
                  </a:ext>
                </a:extLst>
              </p:cNvPr>
              <p:cNvSpPr txBox="1"/>
              <p:nvPr/>
            </p:nvSpPr>
            <p:spPr>
              <a:xfrm>
                <a:off x="9822868" y="2936048"/>
                <a:ext cx="18053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accent6"/>
                    </a:solidFill>
                  </a:rPr>
                  <a:t>Ideal but don’t </a:t>
                </a:r>
                <a:br>
                  <a:rPr lang="en-US">
                    <a:solidFill>
                      <a:schemeClr val="accent6"/>
                    </a:solidFill>
                  </a:rPr>
                </a:br>
                <a:r>
                  <a:rPr lang="en-US">
                    <a:solidFill>
                      <a:schemeClr val="accent6"/>
                    </a:solidFill>
                  </a:rPr>
                  <a:t>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FEBA38-1F09-F077-A2E4-4A93E81CF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868" y="2936048"/>
                <a:ext cx="1805302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2098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69817-F8DA-1656-9EC0-65D2B233A748}"/>
                  </a:ext>
                </a:extLst>
              </p:cNvPr>
              <p:cNvSpPr txBox="1"/>
              <p:nvPr/>
            </p:nvSpPr>
            <p:spPr>
              <a:xfrm>
                <a:off x="5802086" y="2892195"/>
                <a:ext cx="3628051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369817-F8DA-1656-9EC0-65D2B233A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086" y="2892195"/>
                <a:ext cx="3628051" cy="1130822"/>
              </a:xfrm>
              <a:prstGeom prst="rect">
                <a:avLst/>
              </a:prstGeom>
              <a:blipFill>
                <a:blip r:embed="rId5"/>
                <a:stretch>
                  <a:fillRect l="-20557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FC9E2A-E4CE-32C5-3306-88E644A49C9D}"/>
                  </a:ext>
                </a:extLst>
              </p:cNvPr>
              <p:cNvSpPr txBox="1"/>
              <p:nvPr/>
            </p:nvSpPr>
            <p:spPr>
              <a:xfrm>
                <a:off x="314230" y="3341912"/>
                <a:ext cx="2875283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FC9E2A-E4CE-32C5-3306-88E644A49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0" y="3341912"/>
                <a:ext cx="2875283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4D45CC2-8994-01B1-069D-183252150963}"/>
              </a:ext>
            </a:extLst>
          </p:cNvPr>
          <p:cNvGrpSpPr/>
          <p:nvPr/>
        </p:nvGrpSpPr>
        <p:grpSpPr>
          <a:xfrm>
            <a:off x="421756" y="3916769"/>
            <a:ext cx="2683748" cy="1110649"/>
            <a:chOff x="421756" y="3809600"/>
            <a:chExt cx="2683748" cy="1110649"/>
          </a:xfrm>
        </p:grpSpPr>
        <p:sp>
          <p:nvSpPr>
            <p:cNvPr id="25" name="Right Brace 24">
              <a:extLst>
                <a:ext uri="{FF2B5EF4-FFF2-40B4-BE49-F238E27FC236}">
                  <a16:creationId xmlns:a16="http://schemas.microsoft.com/office/drawing/2014/main" id="{76E0DC1B-6195-FDA3-CCDC-B4ACD587B154}"/>
                </a:ext>
              </a:extLst>
            </p:cNvPr>
            <p:cNvSpPr/>
            <p:nvPr/>
          </p:nvSpPr>
          <p:spPr>
            <a:xfrm rot="5400000">
              <a:off x="1642448" y="2644942"/>
              <a:ext cx="246994" cy="2576310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7A4BC5-0989-8D27-DA35-13DDB0EE627E}"/>
                </a:ext>
              </a:extLst>
            </p:cNvPr>
            <p:cNvSpPr txBox="1"/>
            <p:nvPr/>
          </p:nvSpPr>
          <p:spPr>
            <a:xfrm>
              <a:off x="421756" y="4089252"/>
              <a:ext cx="26837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Stochastic</a:t>
              </a:r>
              <a:r>
                <a:rPr lang="en-US" sz="2400">
                  <a:solidFill>
                    <a:schemeClr val="accent1"/>
                  </a:solidFill>
                </a:rPr>
                <a:t> </a:t>
              </a:r>
              <a:br>
                <a:rPr lang="en-US" sz="2400">
                  <a:solidFill>
                    <a:schemeClr val="accent1"/>
                  </a:solidFill>
                </a:rPr>
              </a:br>
              <a:r>
                <a:rPr lang="en-US" sz="2400">
                  <a:solidFill>
                    <a:schemeClr val="accent1"/>
                  </a:solidFill>
                </a:rPr>
                <a:t>Gradient Descent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493307-8DB8-0481-80CD-ABFC0045B078}"/>
              </a:ext>
            </a:extLst>
          </p:cNvPr>
          <p:cNvGrpSpPr/>
          <p:nvPr/>
        </p:nvGrpSpPr>
        <p:grpSpPr>
          <a:xfrm>
            <a:off x="5875268" y="3916770"/>
            <a:ext cx="3429069" cy="1110648"/>
            <a:chOff x="51410" y="3809601"/>
            <a:chExt cx="3429069" cy="1110648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093AE003-ED4F-D1C6-ABCD-5E39B491AF07}"/>
                </a:ext>
              </a:extLst>
            </p:cNvPr>
            <p:cNvSpPr/>
            <p:nvPr/>
          </p:nvSpPr>
          <p:spPr>
            <a:xfrm rot="5400000">
              <a:off x="1642448" y="2218563"/>
              <a:ext cx="246994" cy="3429069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D7C144-B861-E905-4EF7-9B3C4F7FFCCC}"/>
                </a:ext>
              </a:extLst>
            </p:cNvPr>
            <p:cNvSpPr txBox="1"/>
            <p:nvPr/>
          </p:nvSpPr>
          <p:spPr>
            <a:xfrm>
              <a:off x="421756" y="4089252"/>
              <a:ext cx="26837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</a:rPr>
                <a:t>Batch</a:t>
              </a:r>
              <a:r>
                <a:rPr lang="en-US" sz="2400">
                  <a:solidFill>
                    <a:schemeClr val="accent1"/>
                  </a:solidFill>
                </a:rPr>
                <a:t> </a:t>
              </a:r>
              <a:br>
                <a:rPr lang="en-US" sz="2400">
                  <a:solidFill>
                    <a:schemeClr val="accent1"/>
                  </a:solidFill>
                </a:rPr>
              </a:br>
              <a:r>
                <a:rPr lang="en-US" sz="2400">
                  <a:solidFill>
                    <a:schemeClr val="accent1"/>
                  </a:solidFill>
                </a:rPr>
                <a:t>Gradient Descent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A283EE-0466-24D3-CB03-E369C4048E1E}"/>
                  </a:ext>
                </a:extLst>
              </p:cNvPr>
              <p:cNvSpPr txBox="1"/>
              <p:nvPr/>
            </p:nvSpPr>
            <p:spPr>
              <a:xfrm>
                <a:off x="3324765" y="5255363"/>
                <a:ext cx="3628051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ℬ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A283EE-0466-24D3-CB03-E369C4048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765" y="5255363"/>
                <a:ext cx="3628051" cy="1130822"/>
              </a:xfrm>
              <a:prstGeom prst="rect">
                <a:avLst/>
              </a:prstGeom>
              <a:blipFill>
                <a:blip r:embed="rId7"/>
                <a:stretch>
                  <a:fillRect l="-22648" t="-98901" r="-1045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704913-1B60-C4F4-F2F2-BE36C278EE0B}"/>
              </a:ext>
            </a:extLst>
          </p:cNvPr>
          <p:cNvSpPr txBox="1"/>
          <p:nvPr/>
        </p:nvSpPr>
        <p:spPr>
          <a:xfrm>
            <a:off x="133589" y="5236879"/>
            <a:ext cx="2875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solidFill>
                  <a:schemeClr val="accent1"/>
                </a:solidFill>
              </a:rPr>
              <a:t>Mini-Batch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r>
              <a:rPr lang="en-US" sz="2400" b="1">
                <a:solidFill>
                  <a:schemeClr val="accent1"/>
                </a:solidFill>
              </a:rPr>
              <a:t>Stochastic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68D35-1907-ADD0-BEE6-D879AC990B94}"/>
                  </a:ext>
                </a:extLst>
              </p:cNvPr>
              <p:cNvSpPr txBox="1"/>
              <p:nvPr/>
            </p:nvSpPr>
            <p:spPr>
              <a:xfrm>
                <a:off x="7268710" y="5255363"/>
                <a:ext cx="459816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</m:oMath>
                </a14:m>
                <a:r>
                  <a:rPr lang="en-US" sz="2400"/>
                  <a:t> is a </a:t>
                </a:r>
                <a:r>
                  <a:rPr lang="en-US" sz="2400" b="1"/>
                  <a:t>random</a:t>
                </a:r>
                <a:r>
                  <a:rPr lang="en-US" sz="2400"/>
                  <a:t> </a:t>
                </a:r>
                <a:r>
                  <a:rPr lang="en-US" sz="2400" b="1"/>
                  <a:t>sample</a:t>
                </a:r>
                <a:r>
                  <a:rPr lang="en-US" sz="2400"/>
                  <a:t>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b="1"/>
                  <a:t> data points </a:t>
                </a:r>
                <a:r>
                  <a:rPr lang="en-US" sz="2400"/>
                  <a:t>called a </a:t>
                </a:r>
                <a:br>
                  <a:rPr lang="en-US" sz="2400"/>
                </a:br>
                <a:r>
                  <a:rPr lang="en-US" sz="2400" b="1"/>
                  <a:t>mini-batch</a:t>
                </a:r>
                <a:r>
                  <a:rPr lang="en-US" sz="2400"/>
                  <a:t>.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968D35-1907-ADD0-BEE6-D879AC99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710" y="5255363"/>
                <a:ext cx="4598166" cy="1200329"/>
              </a:xfrm>
              <a:prstGeom prst="rect">
                <a:avLst/>
              </a:prstGeom>
              <a:blipFill>
                <a:blip r:embed="rId8"/>
                <a:stretch>
                  <a:fillRect l="-2204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53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21661-A8E5-FDE9-2A76-DE1CCD86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A2ED8F5-0656-863C-44BB-F21C770DC3C2}"/>
              </a:ext>
            </a:extLst>
          </p:cNvPr>
          <p:cNvSpPr/>
          <p:nvPr/>
        </p:nvSpPr>
        <p:spPr>
          <a:xfrm>
            <a:off x="312421" y="3326609"/>
            <a:ext cx="7402829" cy="3214824"/>
          </a:xfrm>
          <a:prstGeom prst="roundRect">
            <a:avLst>
              <a:gd name="adj" fmla="val 6280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4F04-8929-7EAF-EB5B-797CBA99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Spectrum of </a:t>
            </a:r>
            <a:r>
              <a:rPr lang="en-US" b="1"/>
              <a:t>Stochastic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AF63-04D0-A749-E54B-DD1F4DD1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39"/>
            <a:ext cx="11567160" cy="957763"/>
          </a:xfr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spcAft>
                <a:spcPts val="1800"/>
              </a:spcAft>
              <a:buNone/>
            </a:pPr>
            <a:r>
              <a:rPr lang="en-US" sz="2400"/>
              <a:t>We typically refer to any of the sampling based gradient estimation procedures as </a:t>
            </a:r>
            <a:r>
              <a:rPr lang="en-US" sz="2400" b="1"/>
              <a:t>Stochastic Gradient Descent (SGD)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D834D63-9D8F-00D9-5B7E-168382A71EDF}"/>
              </a:ext>
            </a:extLst>
          </p:cNvPr>
          <p:cNvSpPr/>
          <p:nvPr/>
        </p:nvSpPr>
        <p:spPr>
          <a:xfrm>
            <a:off x="579295" y="2366280"/>
            <a:ext cx="11033411" cy="827315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A7EA0-7ACE-BA75-8751-743B1828FCF3}"/>
              </a:ext>
            </a:extLst>
          </p:cNvPr>
          <p:cNvSpPr txBox="1"/>
          <p:nvPr/>
        </p:nvSpPr>
        <p:spPr>
          <a:xfrm>
            <a:off x="843340" y="2595271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Noisy but Cheap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DF1F8-3B4F-8A5C-764D-AFC080CC6E81}"/>
              </a:ext>
            </a:extLst>
          </p:cNvPr>
          <p:cNvSpPr txBox="1"/>
          <p:nvPr/>
        </p:nvSpPr>
        <p:spPr>
          <a:xfrm>
            <a:off x="8598720" y="2595271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Accurate but Expensive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3A8EC-5FC0-D616-DF85-3BC4F1442910}"/>
                  </a:ext>
                </a:extLst>
              </p:cNvPr>
              <p:cNvSpPr txBox="1"/>
              <p:nvPr/>
            </p:nvSpPr>
            <p:spPr>
              <a:xfrm>
                <a:off x="12192000" y="2922130"/>
                <a:ext cx="3048000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18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F3A8EC-5FC0-D616-DF85-3BC4F144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0" y="2922130"/>
                <a:ext cx="3048000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9D90EFC6-E3E9-9029-FBC0-A91B3F507AE3}"/>
              </a:ext>
            </a:extLst>
          </p:cNvPr>
          <p:cNvSpPr/>
          <p:nvPr/>
        </p:nvSpPr>
        <p:spPr>
          <a:xfrm rot="5400000">
            <a:off x="13604827" y="2278287"/>
            <a:ext cx="246994" cy="2528753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007FF7-2EBE-FE7E-449A-9207DB9079DB}"/>
                  </a:ext>
                </a:extLst>
              </p:cNvPr>
              <p:cNvSpPr txBox="1"/>
              <p:nvPr/>
            </p:nvSpPr>
            <p:spPr>
              <a:xfrm>
                <a:off x="12825673" y="3578427"/>
                <a:ext cx="18053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accent6"/>
                    </a:solidFill>
                  </a:rPr>
                  <a:t>Ideal but don’t </a:t>
                </a:r>
                <a:br>
                  <a:rPr lang="en-US">
                    <a:solidFill>
                      <a:schemeClr val="accent6"/>
                    </a:solidFill>
                  </a:rPr>
                </a:br>
                <a:r>
                  <a:rPr lang="en-US">
                    <a:solidFill>
                      <a:schemeClr val="accent6"/>
                    </a:solidFill>
                  </a:rPr>
                  <a:t>know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007FF7-2EBE-FE7E-449A-9207DB907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673" y="3578427"/>
                <a:ext cx="1805302" cy="646331"/>
              </a:xfrm>
              <a:prstGeom prst="rect">
                <a:avLst/>
              </a:prstGeom>
              <a:blipFill>
                <a:blip r:embed="rId4"/>
                <a:stretch>
                  <a:fillRect l="-2098" t="-3846" r="-279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391AE7-2C43-818D-56FE-C4A1B1D47044}"/>
                  </a:ext>
                </a:extLst>
              </p:cNvPr>
              <p:cNvSpPr txBox="1"/>
              <p:nvPr/>
            </p:nvSpPr>
            <p:spPr>
              <a:xfrm>
                <a:off x="471769" y="3965201"/>
                <a:ext cx="2875283" cy="6450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4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391AE7-2C43-818D-56FE-C4A1B1D47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69" y="3965201"/>
                <a:ext cx="2875283" cy="6450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Brace 24">
            <a:extLst>
              <a:ext uri="{FF2B5EF4-FFF2-40B4-BE49-F238E27FC236}">
                <a16:creationId xmlns:a16="http://schemas.microsoft.com/office/drawing/2014/main" id="{8B65DADE-E2C5-A49A-74B2-D2480943B9A9}"/>
              </a:ext>
            </a:extLst>
          </p:cNvPr>
          <p:cNvSpPr/>
          <p:nvPr/>
        </p:nvSpPr>
        <p:spPr>
          <a:xfrm rot="5400000">
            <a:off x="1799987" y="3362908"/>
            <a:ext cx="246994" cy="2576310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196CD3-DEB9-9447-8A49-49E89BA794A1}"/>
              </a:ext>
            </a:extLst>
          </p:cNvPr>
          <p:cNvSpPr txBox="1"/>
          <p:nvPr/>
        </p:nvSpPr>
        <p:spPr>
          <a:xfrm>
            <a:off x="579295" y="4819710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Stochastic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24531-CE0C-0E32-DFD6-9D9264E350FC}"/>
                  </a:ext>
                </a:extLst>
              </p:cNvPr>
              <p:cNvSpPr txBox="1"/>
              <p:nvPr/>
            </p:nvSpPr>
            <p:spPr>
              <a:xfrm>
                <a:off x="7984655" y="3515484"/>
                <a:ext cx="3628051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F24531-CE0C-0E32-DFD6-9D9264E35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655" y="3515484"/>
                <a:ext cx="3628051" cy="1130822"/>
              </a:xfrm>
              <a:prstGeom prst="rect">
                <a:avLst/>
              </a:prstGeom>
              <a:blipFill>
                <a:blip r:embed="rId6"/>
                <a:stretch>
                  <a:fillRect l="-20557" t="-101111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Brace 29">
            <a:extLst>
              <a:ext uri="{FF2B5EF4-FFF2-40B4-BE49-F238E27FC236}">
                <a16:creationId xmlns:a16="http://schemas.microsoft.com/office/drawing/2014/main" id="{DF47D236-2A7C-67C5-8870-9778D4A11402}"/>
              </a:ext>
            </a:extLst>
          </p:cNvPr>
          <p:cNvSpPr/>
          <p:nvPr/>
        </p:nvSpPr>
        <p:spPr>
          <a:xfrm rot="5400000">
            <a:off x="9648875" y="2936529"/>
            <a:ext cx="246994" cy="3429069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81D12-6F01-64C1-18DC-C699D80AE371}"/>
              </a:ext>
            </a:extLst>
          </p:cNvPr>
          <p:cNvSpPr txBox="1"/>
          <p:nvPr/>
        </p:nvSpPr>
        <p:spPr>
          <a:xfrm>
            <a:off x="8428183" y="4819710"/>
            <a:ext cx="2683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Batch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0ABED5-D59F-24D5-7819-FA7727409828}"/>
                  </a:ext>
                </a:extLst>
              </p:cNvPr>
              <p:cNvSpPr txBox="1"/>
              <p:nvPr/>
            </p:nvSpPr>
            <p:spPr>
              <a:xfrm>
                <a:off x="3722344" y="3326609"/>
                <a:ext cx="3628051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ℬ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0ABED5-D59F-24D5-7819-FA7727409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344" y="3326609"/>
                <a:ext cx="3628051" cy="1130822"/>
              </a:xfrm>
              <a:prstGeom prst="rect">
                <a:avLst/>
              </a:prstGeom>
              <a:blipFill>
                <a:blip r:embed="rId7"/>
                <a:stretch>
                  <a:fillRect l="-23077" t="-102247" r="-1049" b="-160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A347379-CA78-33C5-8CDC-AA2512B4443A}"/>
              </a:ext>
            </a:extLst>
          </p:cNvPr>
          <p:cNvSpPr txBox="1"/>
          <p:nvPr/>
        </p:nvSpPr>
        <p:spPr>
          <a:xfrm>
            <a:off x="3346639" y="4819710"/>
            <a:ext cx="4638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</a:rPr>
              <a:t>Mini-Batch</a:t>
            </a:r>
            <a:r>
              <a:rPr lang="en-US" sz="2400">
                <a:solidFill>
                  <a:schemeClr val="accent1"/>
                </a:solidFill>
              </a:rPr>
              <a:t> </a:t>
            </a:r>
            <a:r>
              <a:rPr lang="en-US" sz="2400" b="1">
                <a:solidFill>
                  <a:schemeClr val="accent1"/>
                </a:solidFill>
              </a:rPr>
              <a:t>Stochastic</a:t>
            </a:r>
            <a:br>
              <a:rPr lang="en-US" sz="2400">
                <a:solidFill>
                  <a:schemeClr val="accent1"/>
                </a:solidFill>
              </a:rPr>
            </a:br>
            <a:r>
              <a:rPr lang="en-US" sz="2400">
                <a:solidFill>
                  <a:schemeClr val="accent1"/>
                </a:solidFill>
              </a:rPr>
              <a:t>Gradient Descent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34651CC-6B89-B63D-FB2F-62AFF6105896}"/>
              </a:ext>
            </a:extLst>
          </p:cNvPr>
          <p:cNvSpPr/>
          <p:nvPr/>
        </p:nvSpPr>
        <p:spPr>
          <a:xfrm rot="5400000">
            <a:off x="5512363" y="2765075"/>
            <a:ext cx="246994" cy="377197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52AE0-CAF1-68AC-2222-E72BF2491FB2}"/>
              </a:ext>
            </a:extLst>
          </p:cNvPr>
          <p:cNvSpPr txBox="1"/>
          <p:nvPr/>
        </p:nvSpPr>
        <p:spPr>
          <a:xfrm>
            <a:off x="1524551" y="6071266"/>
            <a:ext cx="483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Stochastic Gradient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AEEC5C-89AC-8005-88BD-8AD269A2631A}"/>
                  </a:ext>
                </a:extLst>
              </p:cNvPr>
              <p:cNvSpPr txBox="1"/>
              <p:nvPr/>
            </p:nvSpPr>
            <p:spPr>
              <a:xfrm>
                <a:off x="9308846" y="5593278"/>
                <a:ext cx="9224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0AEEC5C-89AC-8005-88BD-8AD269A2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846" y="5593278"/>
                <a:ext cx="922421" cy="461665"/>
              </a:xfrm>
              <a:prstGeom prst="rect">
                <a:avLst/>
              </a:prstGeom>
              <a:blipFill>
                <a:blip r:embed="rId8"/>
                <a:stretch>
                  <a:fillRect l="-9459" r="-148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1F30B-114B-2102-3260-367FE60C00BC}"/>
                  </a:ext>
                </a:extLst>
              </p:cNvPr>
              <p:cNvSpPr txBox="1"/>
              <p:nvPr/>
            </p:nvSpPr>
            <p:spPr>
              <a:xfrm>
                <a:off x="5075158" y="5593278"/>
                <a:ext cx="9224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81F30B-114B-2102-3260-367FE60C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158" y="5593278"/>
                <a:ext cx="922421" cy="461665"/>
              </a:xfrm>
              <a:prstGeom prst="rect">
                <a:avLst/>
              </a:prstGeom>
              <a:blipFill>
                <a:blip r:embed="rId9"/>
                <a:stretch>
                  <a:fillRect l="-9459" r="-12162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029B07-5DC2-B468-17C9-723FEEA03FF6}"/>
                  </a:ext>
                </a:extLst>
              </p:cNvPr>
              <p:cNvSpPr txBox="1"/>
              <p:nvPr/>
            </p:nvSpPr>
            <p:spPr>
              <a:xfrm>
                <a:off x="1363327" y="5593278"/>
                <a:ext cx="9224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0029B07-5DC2-B468-17C9-723FEEA0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27" y="5593278"/>
                <a:ext cx="922421" cy="461665"/>
              </a:xfrm>
              <a:prstGeom prst="rect">
                <a:avLst/>
              </a:prstGeom>
              <a:blipFill>
                <a:blip r:embed="rId10"/>
                <a:stretch>
                  <a:fillRect r="-274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275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7F6F-D375-2802-09EE-EAC78AF6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A52C-FAA7-DEC2-5C5E-47B37E06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Mini-batch 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F2E59-9BDA-4E3E-BAA3-F531E18B7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29491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/>
                  <a:t>Gradient descent but with the gradient computed on a </a:t>
                </a:r>
                <a:br>
                  <a:rPr lang="en-US" sz="2600"/>
                </a:br>
                <a:r>
                  <a:rPr lang="en-US" sz="2600" b="1"/>
                  <a:t>batch of randomly sampled training points</a:t>
                </a:r>
              </a:p>
              <a:p>
                <a:pPr marL="0" indent="0">
                  <a:buNone/>
                </a:pPr>
                <a:endParaRPr lang="en-US" sz="2600" b="1"/>
              </a:p>
              <a:p>
                <a:pPr marL="0" indent="0">
                  <a:buNone/>
                </a:pPr>
                <a:endParaRPr lang="en-US" sz="2600" b="1"/>
              </a:p>
              <a:p>
                <a:pPr marL="0" indent="0">
                  <a:buNone/>
                </a:pPr>
                <a:endParaRPr lang="en-US" sz="2600" b="1"/>
              </a:p>
              <a:p>
                <a:pPr marL="0" indent="0">
                  <a:buNone/>
                </a:pPr>
                <a:endParaRPr lang="en-US" sz="2600" b="1"/>
              </a:p>
              <a:p>
                <a:pPr marL="0" indent="0">
                  <a:buNone/>
                </a:pPr>
                <a:endParaRPr lang="en-US" sz="2600" b="1"/>
              </a:p>
              <a:p>
                <a:pPr marL="0" indent="0">
                  <a:buNone/>
                </a:pPr>
                <a:endParaRPr lang="en-US" sz="2600" b="1"/>
              </a:p>
              <a:p>
                <a:r>
                  <a:rPr lang="en-US" sz="2600" b="1"/>
                  <a:t>Cost per step is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𝐵𝐷</m:t>
                    </m:r>
                    <m:r>
                      <a:rPr lang="en-US" sz="26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instead 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/>
                  <a:t> in batch gradient descent</a:t>
                </a:r>
              </a:p>
              <a:p>
                <a:r>
                  <a:rPr lang="en-US" sz="2600"/>
                  <a:t>Note that at batch size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b="1"/>
                  <a:t> mini-batch </a:t>
                </a:r>
                <a:r>
                  <a:rPr lang="en-US" sz="2600"/>
                  <a:t>is the same as </a:t>
                </a:r>
                <a:r>
                  <a:rPr lang="en-US" sz="2600" b="1"/>
                  <a:t>SGD</a:t>
                </a:r>
              </a:p>
              <a:p>
                <a:pPr lvl="1"/>
                <a:r>
                  <a:rPr lang="en-US" sz="2199"/>
                  <a:t>We often call both algorithms </a:t>
                </a:r>
                <a:r>
                  <a:rPr lang="en-US" sz="2199" b="1"/>
                  <a:t>SGD </a:t>
                </a:r>
                <a:r>
                  <a:rPr lang="en-US" sz="2199"/>
                  <a:t>(just with a </a:t>
                </a:r>
                <a:r>
                  <a:rPr lang="en-US" sz="2199" b="1">
                    <a:solidFill>
                      <a:schemeClr val="accent3"/>
                    </a:solidFill>
                  </a:rPr>
                  <a:t>batch-size</a:t>
                </a:r>
                <a:r>
                  <a:rPr lang="en-US" sz="2199"/>
                  <a:t> </a:t>
                </a:r>
                <a:r>
                  <a:rPr lang="en-US" sz="2199" b="1">
                    <a:solidFill>
                      <a:schemeClr val="accent3"/>
                    </a:solidFill>
                  </a:rPr>
                  <a:t>hyperparameter</a:t>
                </a:r>
                <a:r>
                  <a:rPr lang="en-US" sz="2199"/>
                  <a:t>)</a:t>
                </a:r>
                <a:endParaRPr lang="en-US" sz="2199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BF2E59-9BDA-4E3E-BAA3-F531E18B7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294915"/>
              </a:xfrm>
              <a:blipFill>
                <a:blip r:embed="rId3"/>
                <a:stretch>
                  <a:fillRect l="-987" t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D51B2-457C-82DB-54F5-3C5272453EC8}"/>
                  </a:ext>
                </a:extLst>
              </p:cNvPr>
              <p:cNvSpPr txBox="1"/>
              <p:nvPr/>
            </p:nvSpPr>
            <p:spPr>
              <a:xfrm>
                <a:off x="1917811" y="2479230"/>
                <a:ext cx="8356378" cy="240303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RandBatch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>
                  <a:latin typeface="Cambria Math" panose="02040503050406030204" pitchFamily="18" charset="0"/>
                </a:endParaRP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ℬ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D51B2-457C-82DB-54F5-3C5272453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11" y="2479230"/>
                <a:ext cx="8356378" cy="2403030"/>
              </a:xfrm>
              <a:prstGeom prst="rect">
                <a:avLst/>
              </a:prstGeom>
              <a:blipFill>
                <a:blip r:embed="rId4"/>
                <a:stretch>
                  <a:fillRect l="-30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C9A9527-3774-C77F-690A-E0A980DF1748}"/>
                  </a:ext>
                </a:extLst>
              </p:cNvPr>
              <p:cNvSpPr/>
              <p:nvPr/>
            </p:nvSpPr>
            <p:spPr>
              <a:xfrm>
                <a:off x="7689955" y="2146573"/>
                <a:ext cx="4290060" cy="1657331"/>
              </a:xfrm>
              <a:prstGeom prst="wedgeRoundRectCallout">
                <a:avLst>
                  <a:gd name="adj1" fmla="val -57199"/>
                  <a:gd name="adj2" fmla="val 50457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ℬ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ℬ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sz="2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ℬ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9C9A9527-3774-C77F-690A-E0A980DF1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5" y="2146573"/>
                <a:ext cx="4290060" cy="1657331"/>
              </a:xfrm>
              <a:prstGeom prst="wedgeRoundRectCallout">
                <a:avLst>
                  <a:gd name="adj1" fmla="val -57199"/>
                  <a:gd name="adj2" fmla="val 50457"/>
                  <a:gd name="adj3" fmla="val 16667"/>
                </a:avLst>
              </a:prstGeom>
              <a:blipFill>
                <a:blip r:embed="rId5"/>
                <a:stretch>
                  <a:fillRect l="-1635" t="-38971" b="-99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29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B6E9E-A96E-1F83-D077-F21BC5599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Convergence Assuming</a:t>
            </a:r>
            <a:br>
              <a:rPr lang="en-US"/>
            </a:br>
            <a:r>
              <a:rPr lang="en-US"/>
              <a:t>Quadratic Approximation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D21DB4-374E-8711-8826-9F02C3ACA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39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B3C0B-EDBE-1129-23B9-7984FCCBF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D7CA8-A011-C30F-90A4-E4918A6C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Shuffling for Minibatch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20F73-5DD2-0F16-F50D-67BB3EAB4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16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In practice, we often </a:t>
            </a:r>
            <a:r>
              <a:rPr lang="en-US" sz="2600" b="1"/>
              <a:t>shuffle</a:t>
            </a:r>
            <a:r>
              <a:rPr lang="en-US" sz="2600"/>
              <a:t> and then </a:t>
            </a:r>
            <a:r>
              <a:rPr lang="en-US" sz="2600" b="1"/>
              <a:t>iterate</a:t>
            </a:r>
            <a:r>
              <a:rPr lang="en-US" sz="2600"/>
              <a:t> over the entire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D0A18-A6D5-AEB4-6F5B-B9918F6A05FF}"/>
                  </a:ext>
                </a:extLst>
              </p:cNvPr>
              <p:cNvSpPr txBox="1"/>
              <p:nvPr/>
            </p:nvSpPr>
            <p:spPr>
              <a:xfrm>
                <a:off x="1917811" y="2392144"/>
                <a:ext cx="8924360" cy="369569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800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Initialize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800"/>
                  <a:t>;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# Epochs</a:t>
                </a:r>
              </a:p>
              <a:p>
                <a:pPr marL="466725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ShuffleData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800"/>
                  <a:t>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# Randomize the Data Ordering</a:t>
                </a:r>
              </a:p>
              <a:p>
                <a:pPr marL="466725"/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range(0,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/>
                  <a:t>, step=</a:t>
                </a:r>
                <a:r>
                  <a:rPr lang="en-US" sz="2800">
                    <a:solidFill>
                      <a:schemeClr val="accent3"/>
                    </a:solidFill>
                  </a:rPr>
                  <a:t>B</a:t>
                </a:r>
                <a:r>
                  <a:rPr lang="en-US" sz="2800"/>
                  <a:t>):</a:t>
                </a:r>
              </a:p>
              <a:p>
                <a:pPr marL="9223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800" b="1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922338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  <a:p>
                <a:pPr marL="92233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D0A18-A6D5-AEB4-6F5B-B9918F6A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811" y="2392144"/>
                <a:ext cx="8924360" cy="3695692"/>
              </a:xfrm>
              <a:prstGeom prst="rect">
                <a:avLst/>
              </a:prstGeom>
              <a:blipFill>
                <a:blip r:embed="rId3"/>
                <a:stretch>
                  <a:fillRect l="-284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735932E-88AD-3DE5-2F63-F5A2206D6187}"/>
                  </a:ext>
                </a:extLst>
              </p:cNvPr>
              <p:cNvSpPr/>
              <p:nvPr/>
            </p:nvSpPr>
            <p:spPr>
              <a:xfrm>
                <a:off x="7962786" y="5583549"/>
                <a:ext cx="2879385" cy="832753"/>
              </a:xfrm>
              <a:prstGeom prst="wedgeRoundRectCallout">
                <a:avLst>
                  <a:gd name="adj1" fmla="val 1325"/>
                  <a:gd name="adj2" fmla="val -90556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Gradient of the error on the next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data points.</a:t>
                </a:r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735932E-88AD-3DE5-2F63-F5A2206D6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786" y="5583549"/>
                <a:ext cx="2879385" cy="832753"/>
              </a:xfrm>
              <a:prstGeom prst="wedgeRoundRectCallout">
                <a:avLst>
                  <a:gd name="adj1" fmla="val 1325"/>
                  <a:gd name="adj2" fmla="val -90556"/>
                  <a:gd name="adj3" fmla="val 16667"/>
                </a:avLst>
              </a:prstGeom>
              <a:blipFill>
                <a:blip r:embed="rId4"/>
                <a:stretch>
                  <a:fillRect r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75A35D3-87A1-1679-C261-0C5DD7A70D38}"/>
              </a:ext>
            </a:extLst>
          </p:cNvPr>
          <p:cNvSpPr/>
          <p:nvPr/>
        </p:nvSpPr>
        <p:spPr>
          <a:xfrm>
            <a:off x="5223215" y="2063678"/>
            <a:ext cx="3584667" cy="832753"/>
          </a:xfrm>
          <a:prstGeom prst="wedgeRoundRectCallout">
            <a:avLst>
              <a:gd name="adj1" fmla="val -37231"/>
              <a:gd name="adj2" fmla="val 99824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One </a:t>
            </a:r>
            <a:r>
              <a:rPr lang="en-US" b="1">
                <a:solidFill>
                  <a:schemeClr val="tx1"/>
                </a:solidFill>
              </a:rPr>
              <a:t>epoch</a:t>
            </a:r>
            <a:r>
              <a:rPr lang="en-US">
                <a:solidFill>
                  <a:schemeClr val="tx1"/>
                </a:solidFill>
              </a:rPr>
              <a:t> is a complete pass over all the data points.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12B6376-4AE5-1EC7-AB14-A21AC886E5F0}"/>
              </a:ext>
            </a:extLst>
          </p:cNvPr>
          <p:cNvSpPr/>
          <p:nvPr/>
        </p:nvSpPr>
        <p:spPr>
          <a:xfrm>
            <a:off x="8291100" y="3010095"/>
            <a:ext cx="2551071" cy="663637"/>
          </a:xfrm>
          <a:prstGeom prst="wedgeRoundRectCallout">
            <a:avLst>
              <a:gd name="adj1" fmla="val -61777"/>
              <a:gd name="adj2" fmla="val 5789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Often only randomize data once.</a:t>
            </a:r>
          </a:p>
        </p:txBody>
      </p:sp>
    </p:spTree>
    <p:extLst>
      <p:ext uri="{BB962C8B-B14F-4D97-AF65-F5344CB8AC3E}">
        <p14:creationId xmlns:p14="http://schemas.microsoft.com/office/powerpoint/2010/main" val="153403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01A03EC-3E2E-21D0-9DC9-D06A837A9F1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EAC257-3281-B20F-8A81-85B0F6917B3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rgbClr val="000000"/>
                </a:solidFill>
              </a:rPr>
              <a:t>If I have N data points and a choose a batchsize B=2.  In one epoch how many gradient steps will I take?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75D6F-B1AE-C782-E496-2C726FBA4999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58235E-6A3F-6EDF-C052-02203CAD6C3E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699E8AD1-CECC-FBC3-C82D-2EADABF514D1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C5B25E-B4DC-D759-2E25-5107C745DB2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40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FEF4-0246-F801-6F7A-FE1E6C31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do I Pick the Batch Size?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8348-2AE1-9377-B9D0-10AD5B1D4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39"/>
            <a:ext cx="11567160" cy="5165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Larger</a:t>
            </a:r>
            <a:r>
              <a:rPr lang="en-US" dirty="0"/>
              <a:t> batch size:</a:t>
            </a:r>
          </a:p>
          <a:p>
            <a:r>
              <a:rPr lang="en-US" sz="2400" b="1" dirty="0"/>
              <a:t>Better gradient estimate</a:t>
            </a:r>
          </a:p>
          <a:p>
            <a:r>
              <a:rPr lang="en-US" sz="2400" b="1" dirty="0"/>
              <a:t>Enables hardware parallelism – </a:t>
            </a:r>
            <a:r>
              <a:rPr lang="en-US" sz="2400" dirty="0"/>
              <a:t>can compute gradient for each point in parallel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Smaller</a:t>
            </a:r>
            <a:r>
              <a:rPr lang="en-US" dirty="0"/>
              <a:t> batch size:</a:t>
            </a:r>
          </a:p>
          <a:p>
            <a:r>
              <a:rPr lang="en-US" sz="2400" b="1" dirty="0"/>
              <a:t>Cheap to compute </a:t>
            </a:r>
            <a:r>
              <a:rPr lang="en-US" sz="2400" dirty="0">
                <a:sym typeface="Wingdings" pitchFamily="2" charset="2"/>
              </a:rPr>
              <a:t> take more steps</a:t>
            </a:r>
            <a:endParaRPr lang="en-US" sz="2400" b="1" dirty="0"/>
          </a:p>
          <a:p>
            <a:r>
              <a:rPr lang="en-US" sz="2400" b="1" dirty="0"/>
              <a:t>Greater stochasticity </a:t>
            </a:r>
            <a:r>
              <a:rPr lang="en-US" sz="2400" dirty="0"/>
              <a:t>can help with local minima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Typical design decision:</a:t>
            </a:r>
          </a:p>
          <a:p>
            <a:r>
              <a:rPr lang="en-US" sz="2400" dirty="0"/>
              <a:t>Increase batch size to </a:t>
            </a:r>
            <a:r>
              <a:rPr lang="en-US" sz="2400" b="1" dirty="0"/>
              <a:t>saturate hardware parallelism</a:t>
            </a:r>
          </a:p>
          <a:p>
            <a:r>
              <a:rPr lang="en-US" sz="2400" b="1" dirty="0"/>
              <a:t>Increase learning rate </a:t>
            </a:r>
            <a:r>
              <a:rPr lang="en-US" sz="2400" dirty="0"/>
              <a:t>proportional to batch size (take bigger steps)</a:t>
            </a:r>
          </a:p>
        </p:txBody>
      </p:sp>
    </p:spTree>
    <p:extLst>
      <p:ext uri="{BB962C8B-B14F-4D97-AF65-F5344CB8AC3E}">
        <p14:creationId xmlns:p14="http://schemas.microsoft.com/office/powerpoint/2010/main" val="21612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C0AAF-E05E-C145-A0CA-AEA5DA52D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EEFAFD-A18B-C0A3-6B98-850263536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Mini-batch Gradient Descent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1FB841-FAD1-6AAC-BB82-24AD93EB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E94CC-5D43-F438-8235-A81EFD48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412" y="1348353"/>
            <a:ext cx="7553588" cy="428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33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7D52-419F-9F26-6D4D-9A4979D3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40A7-4CA8-AD0D-6B35-799A9E4EC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BE4B-DAFF-B138-2DD7-A274E320A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0CE55-98AD-B38F-F837-15F13C080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Credit:</a:t>
            </a:r>
            <a:r>
              <a:rPr lang="en-US"/>
              <a:t> Joseph E. Gonzalez and Narges Norouzi</a:t>
            </a:r>
          </a:p>
          <a:p>
            <a:r>
              <a:rPr lang="en-US" b="1"/>
              <a:t>Reference Book Chapters: Chapter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5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20E93B-0DA6-22A2-432B-E5FD9C8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Quadratic Approximations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339BAB-F9B0-8D3F-5E78-F051B99E8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2</a:t>
                </a:r>
                <a:r>
                  <a:rPr lang="en-US" baseline="30000"/>
                  <a:t>nd</a:t>
                </a:r>
                <a:r>
                  <a:rPr lang="en-US"/>
                  <a:t> order (quadratic) Taylor approximation of a function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For 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/>
                  <a:t>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/>
                  <a:t>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</m:func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339BAB-F9B0-8D3F-5E78-F051B99E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10667" r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D7B95D2-A8AB-62E3-433C-43644387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3" y="3634020"/>
            <a:ext cx="7247340" cy="28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1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D35E60-F2F2-679E-800D-41962740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Taylor Expansion of the Error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8632A8-A054-42CB-7D22-3EE1D0B47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-order Taylor expansion of the </a:t>
                </a:r>
                <a:r>
                  <a:rPr lang="en-US" b="1" dirty="0"/>
                  <a:t>error surface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Gradient</a:t>
                </a:r>
                <a:r>
                  <a:rPr lang="en-US" dirty="0"/>
                  <a:t> of </a:t>
                </a:r>
                <a:r>
                  <a:rPr lang="en-US" i="1" dirty="0"/>
                  <a:t>E</a:t>
                </a:r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(vector)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Hessian</a:t>
                </a:r>
                <a:r>
                  <a:rPr lang="en-US" dirty="0"/>
                  <a:t> of </a:t>
                </a:r>
                <a:r>
                  <a:rPr lang="en-US" i="1" dirty="0"/>
                  <a:t>E </a:t>
                </a:r>
                <a:r>
                  <a:rPr lang="en-US" dirty="0"/>
                  <a:t>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(a matrix)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8632A8-A054-42CB-7D22-3EE1D0B47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3"/>
                <a:stretch>
                  <a:fillRect l="-1096" t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00F746B-B985-BCD2-DE02-98002E68EFEB}"/>
              </a:ext>
            </a:extLst>
          </p:cNvPr>
          <p:cNvSpPr/>
          <p:nvPr/>
        </p:nvSpPr>
        <p:spPr>
          <a:xfrm>
            <a:off x="3646967" y="4465674"/>
            <a:ext cx="3668233" cy="1233377"/>
          </a:xfrm>
          <a:prstGeom prst="wedgeRoundRectCallout">
            <a:avLst>
              <a:gd name="adj1" fmla="val -17584"/>
              <a:gd name="adj2" fmla="val -8146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Matrix Equivalent of the Second Derivative</a:t>
            </a:r>
          </a:p>
        </p:txBody>
      </p:sp>
    </p:spTree>
    <p:extLst>
      <p:ext uri="{BB962C8B-B14F-4D97-AF65-F5344CB8AC3E}">
        <p14:creationId xmlns:p14="http://schemas.microsoft.com/office/powerpoint/2010/main" val="90845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E713-9005-1C90-1164-92E203D3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Hessians (the 2</a:t>
            </a:r>
            <a:r>
              <a:rPr lang="en-US" baseline="30000"/>
              <a:t>nd</a:t>
            </a:r>
            <a:r>
              <a:rPr lang="en-US"/>
              <a:t> derivative)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9C6A3-E957-F1F4-2DA8-483825A4D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3098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Hessian of a </a:t>
                </a:r>
                <a:r>
                  <a:rPr lang="en-US" b="1"/>
                  <a:t>scalar-valued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is the </a:t>
                </a:r>
                <a:r>
                  <a:rPr lang="en-US" b="1"/>
                  <a:t>matrix-valued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/>
                  <a:t> of the 2</a:t>
                </a:r>
                <a:r>
                  <a:rPr lang="en-US" baseline="30000"/>
                  <a:t>nd</a:t>
                </a:r>
                <a:r>
                  <a:rPr lang="en-US"/>
                  <a:t> partial derivatives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b="1"/>
                  <a:t>The Hessian</a:t>
                </a:r>
              </a:p>
              <a:p>
                <a:r>
                  <a:rPr lang="en-US"/>
                  <a:t>describes the local </a:t>
                </a:r>
                <a:r>
                  <a:rPr lang="en-US" b="1"/>
                  <a:t>curvature</a:t>
                </a:r>
                <a:r>
                  <a:rPr lang="en-US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/>
                  <a:t>determines the </a:t>
                </a:r>
                <a:r>
                  <a:rPr lang="en-US" b="1"/>
                  <a:t>critical point type </a:t>
                </a:r>
                <a:r>
                  <a:rPr lang="en-US"/>
                  <a:t>(minima, maxima, or saddle)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9C6A3-E957-F1F4-2DA8-483825A4D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309892"/>
              </a:xfrm>
              <a:blipFill>
                <a:blip r:embed="rId2"/>
                <a:stretch>
                  <a:fillRect l="-1096" t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098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D5A-A3B2-14E4-6530-2F0E8D63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A48A1-0982-B546-0A3D-31791AB1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09" t="18489" r="13901" b="8292"/>
          <a:stretch>
            <a:fillRect/>
          </a:stretch>
        </p:blipFill>
        <p:spPr>
          <a:xfrm>
            <a:off x="6915713" y="0"/>
            <a:ext cx="5276287" cy="4979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D5EB-F1FC-3C01-BD1E-23EC8F38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Hessian 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011CDA-E67D-C3A2-8C18-7F69DBDBC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970" y="1240785"/>
                <a:ext cx="11567160" cy="5631168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Consider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Then the gradient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</m:eqArr>
                      </m:e>
                    </m:d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The Hessian is: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011CDA-E67D-C3A2-8C18-7F69DBDBC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970" y="1240785"/>
                <a:ext cx="11567160" cy="5631168"/>
              </a:xfrm>
              <a:blipFill>
                <a:blip r:embed="rId4"/>
                <a:stretch>
                  <a:fillRect l="-1096"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74782C3-0C0D-27C1-C965-43AF4EAD8FA5}"/>
              </a:ext>
            </a:extLst>
          </p:cNvPr>
          <p:cNvSpPr txBox="1"/>
          <p:nvPr/>
        </p:nvSpPr>
        <p:spPr>
          <a:xfrm>
            <a:off x="600835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17E3B3-CDEF-ACDB-984B-402B6626B389}"/>
              </a:ext>
            </a:extLst>
          </p:cNvPr>
          <p:cNvGrpSpPr/>
          <p:nvPr/>
        </p:nvGrpSpPr>
        <p:grpSpPr>
          <a:xfrm>
            <a:off x="8621928" y="4703962"/>
            <a:ext cx="3228202" cy="1885597"/>
            <a:chOff x="8807589" y="5013267"/>
            <a:chExt cx="3228202" cy="188559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31DD3D0-8CA3-3429-6D75-F75406C3F169}"/>
                </a:ext>
              </a:extLst>
            </p:cNvPr>
            <p:cNvSpPr/>
            <p:nvPr/>
          </p:nvSpPr>
          <p:spPr>
            <a:xfrm>
              <a:off x="8807589" y="5219199"/>
              <a:ext cx="3228202" cy="1679665"/>
            </a:xfrm>
            <a:prstGeom prst="roundRect">
              <a:avLst>
                <a:gd name="adj" fmla="val 7273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F6BAE-8F78-1280-FEEB-97CFF63ABE63}"/>
                </a:ext>
              </a:extLst>
            </p:cNvPr>
            <p:cNvSpPr txBox="1"/>
            <p:nvPr/>
          </p:nvSpPr>
          <p:spPr>
            <a:xfrm>
              <a:off x="9005540" y="50132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Hessian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184E5-E2B8-DCA1-9AF9-0A93F60BC69D}"/>
                  </a:ext>
                </a:extLst>
              </p:cNvPr>
              <p:cNvSpPr txBox="1"/>
              <p:nvPr/>
            </p:nvSpPr>
            <p:spPr>
              <a:xfrm>
                <a:off x="600835" y="4748258"/>
                <a:ext cx="17226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184E5-E2B8-DCA1-9AF9-0A93F60B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5" y="4748258"/>
                <a:ext cx="1722602" cy="461665"/>
              </a:xfrm>
              <a:prstGeom prst="rect">
                <a:avLst/>
              </a:prstGeom>
              <a:blipFill>
                <a:blip r:embed="rId5"/>
                <a:stretch>
                  <a:fillRect l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AAA87-BDCB-68C3-BD6B-F4794EF28993}"/>
                  </a:ext>
                </a:extLst>
              </p:cNvPr>
              <p:cNvSpPr txBox="1"/>
              <p:nvPr/>
            </p:nvSpPr>
            <p:spPr>
              <a:xfrm>
                <a:off x="8104751" y="5185023"/>
                <a:ext cx="4146115" cy="12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AAA87-BDCB-68C3-BD6B-F4794EF2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51" y="5185023"/>
                <a:ext cx="4146115" cy="12673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62C68-CB5C-29B7-F64E-C307723306AC}"/>
                  </a:ext>
                </a:extLst>
              </p:cNvPr>
              <p:cNvSpPr txBox="1"/>
              <p:nvPr/>
            </p:nvSpPr>
            <p:spPr>
              <a:xfrm>
                <a:off x="1462136" y="4174460"/>
                <a:ext cx="6209270" cy="180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62C68-CB5C-29B7-F64E-C3077233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36" y="4174460"/>
                <a:ext cx="6209270" cy="1806970"/>
              </a:xfrm>
              <a:prstGeom prst="rect">
                <a:avLst/>
              </a:prstGeom>
              <a:blipFill>
                <a:blip r:embed="rId7"/>
                <a:stretch>
                  <a:fillRect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9A7017C-43D9-924D-4489-825EB60F5FAC}"/>
              </a:ext>
            </a:extLst>
          </p:cNvPr>
          <p:cNvSpPr txBox="1"/>
          <p:nvPr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3389863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8BCE5E-E9FB-0038-2A25-1EC1B7A69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5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PRESENTATION_ID" val="ebe685a6-6274-4ac0-8a53-f8597f611cdb"/>
  <p:tag name="SLIDO_APP_VERSION" val="1.5.0.0"/>
  <p:tag name="SLIDO_EVENT_SECTION_UUID" val="6dd3ff18-876f-4158-a491-4441389df57f"/>
  <p:tag name="SLIDO_EVENT_UUID" val="3c1a4b3f-a7a8-4602-97b8-d986017212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9da61c3-ea84-4c0c-aefd-922b2d33d05a"/>
  <p:tag name="SLIDO_TIMELINE" val="W3sicG9sbFF1ZXN0aW9uVXVpZCI6ImExMDIxZDNmLTM4ZTQtNDE4MC05NThjLWUzOGQ1OWEzMzNmMCIsInNob3dSZXN1bHRzIjpmYWxzZSwic2hvd0NvcnJlY3RBbnN3ZXJzIjpmYWxzZX0seyJwb2xsUXVlc3Rpb25VdWlkIjoiYTEwMjFkM2YtMzhlNC00MTgwLTk1OGMtZTM4ZDU5YTMzM2YwIiwic2hvd1Jlc3VsdHMiOnRydWUsInNob3dDb3JyZWN0QW5zd2VycyI6dHJ1ZX1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141f183-abfc-4959-a427-8914034399e8"/>
  <p:tag name="SLIDO_TIMELINE" val="W3sicG9sbFF1ZXN0aW9uVXVpZCI6IjQ0YzcyZWJhLTcyNTUtNDJmMy1iYWYxLTc5N2U2MjhiNmViNSIsInNob3dDb3JyZWN0QW5zd2VycyI6ZmFsc2UsInNob3dSZXN1bHRzIjpmYWxzZX0seyJwb2xsUXVlc3Rpb25VdWlkIjoiNDRjNzJlYmEtNzI1NS00MmYzLWJhZjEtNzk3ZTYyOGI2ZWI1Iiwic2hvd0NvcnJlY3RBbnN3ZXJzIjp0cnVlLCJzaG93UmVzdWx0cyI6dHJ1ZX1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54b3cee-d7c3-4b1b-9e0d-69677f880647"/>
  <p:tag name="SLIDO_TIMELINE" val="W3sicG9sbFF1ZXN0aW9uVXVpZCI6ImQ2NWJkZDBmLTc2YjAtNDM1Yy05OTBiLTE1OThmNDM1ZGM1MCIsInNob3dSZXN1bHRzIjpmYWxzZSwic2hvd0NvcnJlY3RBbnN3ZXJzIjpmYWxzZX0seyJwb2xsUXVlc3Rpb25VdWlkIjoiZDY1YmRkMGYtNzZiMC00MzVjLTk5MGItMTU5OGY0MzVkYzUwIiwic2hvd1Jlc3VsdHMiOnRydWUsInNob3dDb3JyZWN0QW5zd2VycyI6dHJ1ZX1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5d1957f-68df-490a-bac2-9833c809c675"/>
  <p:tag name="SLIDO_TIMELINE" val="W3sicG9sbFF1ZXN0aW9uVXVpZCI6IjFhODdkYWJiLTYxZDMtNGVhZC1hODA5LWExYjA3ZTU4YzZmZiIsInNob3dSZXN1bHRzIjpmYWxzZSwic2hvd0NvcnJlY3RBbnN3ZXJzIjpmYWxzZX0seyJwb2xsUXVlc3Rpb25VdWlkIjoiMWE4N2RhYmItNjFkMy00ZWFkLWE4MDktYTFiMDdlNThjNmZmIiwic2hvd1Jlc3VsdHMiOnRydWUsInNob3dDb3JyZWN0QW5zd2VycyI6dHJ1ZX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cs189-template-v2">
  <a:themeElements>
    <a:clrScheme name="Berkeley Colors">
      <a:dk1>
        <a:srgbClr val="000000"/>
      </a:dk1>
      <a:lt1>
        <a:srgbClr val="FFFFFF"/>
      </a:lt1>
      <a:dk2>
        <a:srgbClr val="000132"/>
      </a:dk2>
      <a:lt2>
        <a:srgbClr val="DDDDDD"/>
      </a:lt2>
      <a:accent1>
        <a:srgbClr val="002675"/>
      </a:accent1>
      <a:accent2>
        <a:srgbClr val="FDB515"/>
      </a:accent2>
      <a:accent3>
        <a:srgbClr val="028842"/>
      </a:accent3>
      <a:accent4>
        <a:srgbClr val="0049AD"/>
      </a:accent4>
      <a:accent5>
        <a:srgbClr val="8136C6"/>
      </a:accent5>
      <a:accent6>
        <a:srgbClr val="DF5327"/>
      </a:accent6>
      <a:hlink>
        <a:srgbClr val="8136C6"/>
      </a:hlink>
      <a:folHlink>
        <a:srgbClr val="770647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01 -- Introduction" id="{B8D534CF-367E-E945-BC42-1B57196C0E8C}" vid="{B2D3BA2F-8752-FD49-87F4-067F936A73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9CD58A90B4941A7D8FAE0C8A64E11" ma:contentTypeVersion="3" ma:contentTypeDescription="Create a new document." ma:contentTypeScope="" ma:versionID="06806a3f75a23b4b252b3271e2e167cd">
  <xsd:schema xmlns:xsd="http://www.w3.org/2001/XMLSchema" xmlns:xs="http://www.w3.org/2001/XMLSchema" xmlns:p="http://schemas.microsoft.com/office/2006/metadata/properties" xmlns:ns2="ccd22bf3-71b8-4332-a310-ec8ee691d727" targetNamespace="http://schemas.microsoft.com/office/2006/metadata/properties" ma:root="true" ma:fieldsID="c6a20c729128feca6f8ae86e9cea55fe" ns2:_="">
    <xsd:import namespace="ccd22bf3-71b8-4332-a310-ec8ee691d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22bf3-71b8-4332-a310-ec8ee691d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23CB27-6F78-4145-87A5-695702FCD4D1}">
  <ds:schemaRefs>
    <ds:schemaRef ds:uri="ccd22bf3-71b8-4332-a310-ec8ee691d7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8EE976-3127-4B4D-93AE-F27AF97E0658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ccd22bf3-71b8-4332-a310-ec8ee691d727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C84EDA4-11A9-491D-A3C5-75401FC2E6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2fc3c48-4c87-4725-8c28-ae9156c24200}" enabled="0" method="" siteId="{52fc3c48-4c87-4725-8c28-ae9156c2420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cs189-template-v2</Template>
  <TotalTime>793</TotalTime>
  <Words>3319</Words>
  <Application>Microsoft Macintosh PowerPoint</Application>
  <PresentationFormat>Widescreen</PresentationFormat>
  <Paragraphs>478</Paragraphs>
  <Slides>54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Cambria Math</vt:lpstr>
      <vt:lpstr>Century Schoolbook</vt:lpstr>
      <vt:lpstr>Wingdings</vt:lpstr>
      <vt:lpstr>cs189-template-v2</vt:lpstr>
      <vt:lpstr>Stochastic Gradient Descent</vt:lpstr>
      <vt:lpstr>PowerPoint Presentation</vt:lpstr>
      <vt:lpstr>The (Batch) Gradient Descent Alg.</vt:lpstr>
      <vt:lpstr>What are the conditions for convergence?</vt:lpstr>
      <vt:lpstr>Convergence Assuming Quadratic Approximation</vt:lpstr>
      <vt:lpstr>Quadratic Approximations</vt:lpstr>
      <vt:lpstr>Taylor Expansion of the Error Surface</vt:lpstr>
      <vt:lpstr>Hessians (the 2nd derivative)</vt:lpstr>
      <vt:lpstr>Hessian Exercise</vt:lpstr>
      <vt:lpstr>Taylor Expansion of the Error Surface</vt:lpstr>
      <vt:lpstr>Eigen Decomposition of the Hessian</vt:lpstr>
      <vt:lpstr>Eigen Decomposition of the Hessian</vt:lpstr>
      <vt:lpstr>Taylor Expansion at the Stationary Pts.</vt:lpstr>
      <vt:lpstr>PowerPoint Presentation</vt:lpstr>
      <vt:lpstr>Taylor Expansion at the Stationary Pts.</vt:lpstr>
      <vt:lpstr>Stationary Points and the Hessian</vt:lpstr>
      <vt:lpstr>PowerPoint Presentation</vt:lpstr>
      <vt:lpstr>Eigenvectors of the Hessian</vt:lpstr>
      <vt:lpstr>Demo</vt:lpstr>
      <vt:lpstr>Recap: Quadratic Approx. Error</vt:lpstr>
      <vt:lpstr>Grad. Descent on the Quadratic Approx.</vt:lpstr>
      <vt:lpstr>Grad. Descent on the Quadratic Approx.</vt:lpstr>
      <vt:lpstr>Learning Rate Impact on Convergence</vt:lpstr>
      <vt:lpstr>Condition Number and Loss Surface</vt:lpstr>
      <vt:lpstr>Issues with Gradient Descent (GD)</vt:lpstr>
      <vt:lpstr>Demo</vt:lpstr>
      <vt:lpstr>Momentum</vt:lpstr>
      <vt:lpstr>How Momentum Helps with Flat Dir.</vt:lpstr>
      <vt:lpstr>How Momentum Helps with Oscillations</vt:lpstr>
      <vt:lpstr>Demo</vt:lpstr>
      <vt:lpstr>Learning Rate Schedules</vt:lpstr>
      <vt:lpstr>Demo</vt:lpstr>
      <vt:lpstr>Adaptive Learning Rates – AdaGrad </vt:lpstr>
      <vt:lpstr>Adaptive Learning Rates – RMSProp</vt:lpstr>
      <vt:lpstr>Adam = RMSProp + Momentum</vt:lpstr>
      <vt:lpstr>Demo</vt:lpstr>
      <vt:lpstr>Recap: Batch Gradient Descent</vt:lpstr>
      <vt:lpstr>Stochastic Gradient Descent</vt:lpstr>
      <vt:lpstr>The Cost of Batch Gradient Descent</vt:lpstr>
      <vt:lpstr>PowerPoint Presentation</vt:lpstr>
      <vt:lpstr>The Cost of Batch Gradient Descent</vt:lpstr>
      <vt:lpstr>The Training Error Estimates the Test Error</vt:lpstr>
      <vt:lpstr>Approximating the Gradient</vt:lpstr>
      <vt:lpstr>Stochastic Gradient Descent</vt:lpstr>
      <vt:lpstr>Stochastic Gradient Descent (Shuffling)</vt:lpstr>
      <vt:lpstr>Demo</vt:lpstr>
      <vt:lpstr>A Better Gradient Approximation</vt:lpstr>
      <vt:lpstr>A Spectrum of Stochastic Gradients</vt:lpstr>
      <vt:lpstr>Mini-batch Stochastic Gradient Descent</vt:lpstr>
      <vt:lpstr>Shuffling for Minibatch Gradient Descent</vt:lpstr>
      <vt:lpstr>PowerPoint Presentation</vt:lpstr>
      <vt:lpstr>How do I Pick the Batch Size?</vt:lpstr>
      <vt:lpstr>Demo</vt:lpstr>
      <vt:lpstr>Stochastic 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Gonzalez</dc:creator>
  <cp:lastModifiedBy>Joseph Gonzalez</cp:lastModifiedBy>
  <cp:revision>3</cp:revision>
  <dcterms:created xsi:type="dcterms:W3CDTF">2025-06-04T20:44:38Z</dcterms:created>
  <dcterms:modified xsi:type="dcterms:W3CDTF">2025-10-09T05:23:29Z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0x0101000539CD58A90B4941A7D8FAE0C8A64E11</vt:lpwstr>
  </property>
</Properties>
</file>